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319" r:id="rId3"/>
    <p:sldId id="258" r:id="rId4"/>
    <p:sldId id="320" r:id="rId5"/>
    <p:sldId id="321" r:id="rId6"/>
    <p:sldId id="267" r:id="rId7"/>
    <p:sldId id="259" r:id="rId8"/>
    <p:sldId id="318" r:id="rId9"/>
    <p:sldId id="262" r:id="rId10"/>
    <p:sldId id="295" r:id="rId11"/>
    <p:sldId id="296" r:id="rId12"/>
    <p:sldId id="297" r:id="rId13"/>
    <p:sldId id="298" r:id="rId14"/>
    <p:sldId id="299" r:id="rId15"/>
    <p:sldId id="300" r:id="rId16"/>
    <p:sldId id="301" r:id="rId17"/>
    <p:sldId id="322" r:id="rId18"/>
    <p:sldId id="324"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279" r:id="rId32"/>
    <p:sldId id="27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C4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15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BA506E-21F4-D64E-8159-789F36ED2F07}" type="doc">
      <dgm:prSet loTypeId="urn:microsoft.com/office/officeart/2005/8/layout/hList9" loCatId="" qsTypeId="urn:microsoft.com/office/officeart/2005/8/quickstyle/simple4" qsCatId="simple" csTypeId="urn:microsoft.com/office/officeart/2005/8/colors/colorful1" csCatId="colorful" phldr="1"/>
      <dgm:spPr/>
      <dgm:t>
        <a:bodyPr/>
        <a:lstStyle/>
        <a:p>
          <a:endParaRPr lang="en-US"/>
        </a:p>
      </dgm:t>
    </dgm:pt>
    <dgm:pt modelId="{B3A4C22B-CD15-E74E-8340-E3677AA279F6}">
      <dgm:prSet phldrT="[Text]"/>
      <dgm:spPr>
        <a:solidFill>
          <a:schemeClr val="accent5"/>
        </a:solidFill>
        <a:ln>
          <a:solidFill>
            <a:schemeClr val="accent2">
              <a:lumMod val="20000"/>
              <a:lumOff val="80000"/>
            </a:schemeClr>
          </a:solidFill>
        </a:ln>
      </dgm:spPr>
      <dgm:t>
        <a:bodyPr/>
        <a:lstStyle/>
        <a:p>
          <a:pPr algn="ctr"/>
          <a:r>
            <a:rPr lang="en-US" dirty="0">
              <a:solidFill>
                <a:schemeClr val="tx1"/>
              </a:solidFill>
            </a:rPr>
            <a:t>Adult Ed </a:t>
          </a:r>
          <a:r>
            <a:rPr lang="en-US" dirty="0" smtClean="0">
              <a:solidFill>
                <a:schemeClr val="tx1"/>
              </a:solidFill>
            </a:rPr>
            <a:t>2009-2014 Strategic </a:t>
          </a:r>
          <a:r>
            <a:rPr lang="en-US" dirty="0">
              <a:solidFill>
                <a:schemeClr val="tx1"/>
              </a:solidFill>
            </a:rPr>
            <a:t>Plan Focus </a:t>
          </a:r>
        </a:p>
      </dgm:t>
    </dgm:pt>
    <dgm:pt modelId="{F9DA0B1C-D717-774E-BEB0-1A23F14855CE}" type="parTrans" cxnId="{57B790F8-DC1B-0E4E-B7E3-25C4B2E8D2CB}">
      <dgm:prSet/>
      <dgm:spPr/>
      <dgm:t>
        <a:bodyPr/>
        <a:lstStyle/>
        <a:p>
          <a:pPr algn="l"/>
          <a:endParaRPr lang="en-US"/>
        </a:p>
      </dgm:t>
    </dgm:pt>
    <dgm:pt modelId="{13C5BC2A-60E8-2E4B-B142-4D5F7158A701}" type="sibTrans" cxnId="{57B790F8-DC1B-0E4E-B7E3-25C4B2E8D2CB}">
      <dgm:prSet/>
      <dgm:spPr/>
      <dgm:t>
        <a:bodyPr/>
        <a:lstStyle/>
        <a:p>
          <a:pPr algn="l"/>
          <a:endParaRPr lang="en-US"/>
        </a:p>
      </dgm:t>
    </dgm:pt>
    <dgm:pt modelId="{E7C961ED-2D95-354D-AF1E-FC67FDD2AB65}">
      <dgm:prSet phldrT="[Text]"/>
      <dgm:spPr/>
      <dgm:t>
        <a:bodyPr/>
        <a:lstStyle/>
        <a:p>
          <a:pPr algn="l"/>
          <a:r>
            <a:rPr lang="en-US"/>
            <a:t>Great Recession and 11% unemployment </a:t>
          </a:r>
        </a:p>
      </dgm:t>
    </dgm:pt>
    <dgm:pt modelId="{72211B0F-89E7-3C46-BB95-8AD0D466E5B3}" type="parTrans" cxnId="{272ED855-79A2-1742-809E-D036A41F4141}">
      <dgm:prSet/>
      <dgm:spPr/>
      <dgm:t>
        <a:bodyPr/>
        <a:lstStyle/>
        <a:p>
          <a:pPr algn="l"/>
          <a:endParaRPr lang="en-US"/>
        </a:p>
      </dgm:t>
    </dgm:pt>
    <dgm:pt modelId="{F5F75B2A-8DA6-0742-A413-51EF99D4F880}" type="sibTrans" cxnId="{272ED855-79A2-1742-809E-D036A41F4141}">
      <dgm:prSet/>
      <dgm:spPr/>
      <dgm:t>
        <a:bodyPr/>
        <a:lstStyle/>
        <a:p>
          <a:pPr algn="l"/>
          <a:endParaRPr lang="en-US"/>
        </a:p>
      </dgm:t>
    </dgm:pt>
    <dgm:pt modelId="{AFAC8C62-DBFC-C04D-9076-D2AF3A25F28B}">
      <dgm:prSet phldrT="[Text]"/>
      <dgm:spPr/>
      <dgm:t>
        <a:bodyPr/>
        <a:lstStyle/>
        <a:p>
          <a:pPr algn="l"/>
          <a:r>
            <a:rPr lang="en-US" dirty="0"/>
            <a:t>Middle-skills </a:t>
          </a:r>
          <a:r>
            <a:rPr lang="en-US" dirty="0" smtClean="0"/>
            <a:t>gap (unfilled openings)</a:t>
          </a:r>
          <a:endParaRPr lang="en-US" dirty="0"/>
        </a:p>
      </dgm:t>
    </dgm:pt>
    <dgm:pt modelId="{4F9A0B98-E566-E148-89E3-5DE860911718}" type="parTrans" cxnId="{8468E787-02F8-5C49-939E-F2792E85CA28}">
      <dgm:prSet/>
      <dgm:spPr/>
      <dgm:t>
        <a:bodyPr/>
        <a:lstStyle/>
        <a:p>
          <a:pPr algn="l"/>
          <a:endParaRPr lang="en-US"/>
        </a:p>
      </dgm:t>
    </dgm:pt>
    <dgm:pt modelId="{9368679B-7784-9343-8673-0B93DC089F80}" type="sibTrans" cxnId="{8468E787-02F8-5C49-939E-F2792E85CA28}">
      <dgm:prSet/>
      <dgm:spPr/>
      <dgm:t>
        <a:bodyPr/>
        <a:lstStyle/>
        <a:p>
          <a:pPr algn="l"/>
          <a:endParaRPr lang="en-US"/>
        </a:p>
      </dgm:t>
    </dgm:pt>
    <dgm:pt modelId="{56CC707C-5DA1-064B-88D3-FEADEB34FA61}">
      <dgm:prSet phldrT="[Text]"/>
      <dgm:spPr>
        <a:solidFill>
          <a:schemeClr val="accent1">
            <a:lumMod val="60000"/>
            <a:lumOff val="40000"/>
          </a:schemeClr>
        </a:solidFill>
      </dgm:spPr>
      <dgm:t>
        <a:bodyPr/>
        <a:lstStyle/>
        <a:p>
          <a:pPr algn="ctr"/>
          <a:r>
            <a:rPr lang="en-US" dirty="0">
              <a:solidFill>
                <a:schemeClr val="tx1"/>
              </a:solidFill>
            </a:rPr>
            <a:t>Adult Education </a:t>
          </a:r>
          <a:r>
            <a:rPr lang="en-US" dirty="0" smtClean="0">
              <a:solidFill>
                <a:schemeClr val="tx1"/>
              </a:solidFill>
            </a:rPr>
            <a:t>2018-2023 </a:t>
          </a:r>
          <a:r>
            <a:rPr lang="en-US" dirty="0">
              <a:solidFill>
                <a:schemeClr val="tx1"/>
              </a:solidFill>
            </a:rPr>
            <a:t>Strategic  Plan Focus</a:t>
          </a:r>
        </a:p>
      </dgm:t>
    </dgm:pt>
    <dgm:pt modelId="{C4538BCE-8C9E-934E-9EFF-04D1E7C37774}" type="parTrans" cxnId="{35DB3FAF-6D2B-6248-8B1D-3E07A8544B67}">
      <dgm:prSet/>
      <dgm:spPr/>
      <dgm:t>
        <a:bodyPr/>
        <a:lstStyle/>
        <a:p>
          <a:pPr algn="l"/>
          <a:endParaRPr lang="en-US"/>
        </a:p>
      </dgm:t>
    </dgm:pt>
    <dgm:pt modelId="{3ED58EFB-509B-8E47-BB31-ABDAE0D825F9}" type="sibTrans" cxnId="{35DB3FAF-6D2B-6248-8B1D-3E07A8544B67}">
      <dgm:prSet/>
      <dgm:spPr/>
      <dgm:t>
        <a:bodyPr/>
        <a:lstStyle/>
        <a:p>
          <a:pPr algn="l"/>
          <a:endParaRPr lang="en-US"/>
        </a:p>
      </dgm:t>
    </dgm:pt>
    <dgm:pt modelId="{213071AE-048A-C644-8771-E4B2B7479D47}">
      <dgm:prSet phldrT="[Text]"/>
      <dgm:spPr/>
      <dgm:t>
        <a:bodyPr/>
        <a:lstStyle/>
        <a:p>
          <a:pPr algn="l"/>
          <a:r>
            <a:rPr lang="en-US" dirty="0"/>
            <a:t>New Economy and 4</a:t>
          </a:r>
          <a:r>
            <a:rPr lang="en-US"/>
            <a:t>% </a:t>
          </a:r>
          <a:r>
            <a:rPr lang="en-US" smtClean="0"/>
            <a:t>low unemployment</a:t>
          </a:r>
          <a:endParaRPr lang="en-US" dirty="0"/>
        </a:p>
      </dgm:t>
    </dgm:pt>
    <dgm:pt modelId="{12B33544-D3B6-9848-A529-9354925DE905}" type="parTrans" cxnId="{25F0290C-BE38-134E-9D4B-C898CF494424}">
      <dgm:prSet/>
      <dgm:spPr/>
      <dgm:t>
        <a:bodyPr/>
        <a:lstStyle/>
        <a:p>
          <a:pPr algn="l"/>
          <a:endParaRPr lang="en-US"/>
        </a:p>
      </dgm:t>
    </dgm:pt>
    <dgm:pt modelId="{3937D737-CB3D-F04A-B57E-BEA104080701}" type="sibTrans" cxnId="{25F0290C-BE38-134E-9D4B-C898CF494424}">
      <dgm:prSet/>
      <dgm:spPr/>
      <dgm:t>
        <a:bodyPr/>
        <a:lstStyle/>
        <a:p>
          <a:pPr algn="l"/>
          <a:endParaRPr lang="en-US"/>
        </a:p>
      </dgm:t>
    </dgm:pt>
    <dgm:pt modelId="{F4554D4B-D8C0-064C-8AC1-13E7642CCE98}">
      <dgm:prSet phldrT="[Text]"/>
      <dgm:spPr/>
      <dgm:t>
        <a:bodyPr/>
        <a:lstStyle/>
        <a:p>
          <a:pPr algn="l"/>
          <a:r>
            <a:rPr lang="en-US" dirty="0" smtClean="0"/>
            <a:t>Job creation to college-educated</a:t>
          </a:r>
        </a:p>
        <a:p>
          <a:pPr algn="l"/>
          <a:r>
            <a:rPr lang="en-US" dirty="0" smtClean="0"/>
            <a:t>Broader </a:t>
          </a:r>
          <a:r>
            <a:rPr lang="en-US" dirty="0"/>
            <a:t>"upskilling" </a:t>
          </a:r>
          <a:r>
            <a:rPr lang="en-US" dirty="0" smtClean="0"/>
            <a:t>for Future of Work</a:t>
          </a:r>
          <a:endParaRPr lang="en-US" dirty="0"/>
        </a:p>
      </dgm:t>
    </dgm:pt>
    <dgm:pt modelId="{90803513-F492-EC48-A96C-A90C378372ED}" type="parTrans" cxnId="{FD2A1617-D972-1D43-9C83-CBC42DEBB18E}">
      <dgm:prSet/>
      <dgm:spPr/>
      <dgm:t>
        <a:bodyPr/>
        <a:lstStyle/>
        <a:p>
          <a:pPr algn="l"/>
          <a:endParaRPr lang="en-US"/>
        </a:p>
      </dgm:t>
    </dgm:pt>
    <dgm:pt modelId="{442E20BE-7003-5646-BC6C-A798AC4AE42B}" type="sibTrans" cxnId="{FD2A1617-D972-1D43-9C83-CBC42DEBB18E}">
      <dgm:prSet/>
      <dgm:spPr/>
      <dgm:t>
        <a:bodyPr/>
        <a:lstStyle/>
        <a:p>
          <a:pPr algn="l"/>
          <a:endParaRPr lang="en-US"/>
        </a:p>
      </dgm:t>
    </dgm:pt>
    <dgm:pt modelId="{5ACFDF9C-5165-E240-90BE-555A69287D41}">
      <dgm:prSet/>
      <dgm:spPr/>
      <dgm:t>
        <a:bodyPr/>
        <a:lstStyle/>
        <a:p>
          <a:pPr algn="l"/>
          <a:r>
            <a:rPr lang="en-US"/>
            <a:t>Career Pathways Development</a:t>
          </a:r>
        </a:p>
      </dgm:t>
    </dgm:pt>
    <dgm:pt modelId="{D4617A8C-2F7B-2142-9471-BD02E2F08C4B}" type="parTrans" cxnId="{49858F9D-1BC6-9644-89EB-DFEF74D127B6}">
      <dgm:prSet/>
      <dgm:spPr/>
      <dgm:t>
        <a:bodyPr/>
        <a:lstStyle/>
        <a:p>
          <a:pPr algn="l"/>
          <a:endParaRPr lang="en-US"/>
        </a:p>
      </dgm:t>
    </dgm:pt>
    <dgm:pt modelId="{EDAD1E4C-939D-414A-9DA3-5BE86B731B02}" type="sibTrans" cxnId="{49858F9D-1BC6-9644-89EB-DFEF74D127B6}">
      <dgm:prSet/>
      <dgm:spPr/>
      <dgm:t>
        <a:bodyPr/>
        <a:lstStyle/>
        <a:p>
          <a:pPr algn="l"/>
          <a:endParaRPr lang="en-US"/>
        </a:p>
      </dgm:t>
    </dgm:pt>
    <dgm:pt modelId="{649B5A43-737A-9447-A33C-88FD416B1FDE}">
      <dgm:prSet/>
      <dgm:spPr/>
      <dgm:t>
        <a:bodyPr/>
        <a:lstStyle/>
        <a:p>
          <a:pPr algn="l"/>
          <a:r>
            <a:rPr lang="en-US"/>
            <a:t>Student access and support services</a:t>
          </a:r>
        </a:p>
      </dgm:t>
    </dgm:pt>
    <dgm:pt modelId="{99426E96-8387-FA40-ADCD-9D1E3EAEFBA6}" type="parTrans" cxnId="{26F7D093-CAAE-1542-8398-A588C41F580A}">
      <dgm:prSet/>
      <dgm:spPr/>
      <dgm:t>
        <a:bodyPr/>
        <a:lstStyle/>
        <a:p>
          <a:pPr algn="l"/>
          <a:endParaRPr lang="en-US"/>
        </a:p>
      </dgm:t>
    </dgm:pt>
    <dgm:pt modelId="{E2230B21-FA7B-EF4F-8334-53C18709A253}" type="sibTrans" cxnId="{26F7D093-CAAE-1542-8398-A588C41F580A}">
      <dgm:prSet/>
      <dgm:spPr/>
      <dgm:t>
        <a:bodyPr/>
        <a:lstStyle/>
        <a:p>
          <a:pPr algn="l"/>
          <a:endParaRPr lang="en-US"/>
        </a:p>
      </dgm:t>
    </dgm:pt>
    <dgm:pt modelId="{F9927FA2-701B-564E-A7E0-D3CFA3C7D034}">
      <dgm:prSet/>
      <dgm:spPr/>
      <dgm:t>
        <a:bodyPr/>
        <a:lstStyle/>
        <a:p>
          <a:pPr algn="l"/>
          <a:r>
            <a:rPr lang="en-US"/>
            <a:t>Scale Comprehensive Career Pathways</a:t>
          </a:r>
        </a:p>
      </dgm:t>
    </dgm:pt>
    <dgm:pt modelId="{31D3F90C-E422-7F45-A0CC-B626CFE8253C}" type="parTrans" cxnId="{EC1E2DF0-B5D4-5647-BF38-58586FF0D667}">
      <dgm:prSet/>
      <dgm:spPr/>
      <dgm:t>
        <a:bodyPr/>
        <a:lstStyle/>
        <a:p>
          <a:pPr algn="l"/>
          <a:endParaRPr lang="en-US"/>
        </a:p>
      </dgm:t>
    </dgm:pt>
    <dgm:pt modelId="{69F3F0EE-4CED-E04E-B295-CA1019C1115C}" type="sibTrans" cxnId="{EC1E2DF0-B5D4-5647-BF38-58586FF0D667}">
      <dgm:prSet/>
      <dgm:spPr/>
      <dgm:t>
        <a:bodyPr/>
        <a:lstStyle/>
        <a:p>
          <a:pPr algn="l"/>
          <a:endParaRPr lang="en-US"/>
        </a:p>
      </dgm:t>
    </dgm:pt>
    <dgm:pt modelId="{631092A7-C2EB-AF4C-A24B-A5F75CE8CA6B}">
      <dgm:prSet/>
      <dgm:spPr/>
      <dgm:t>
        <a:bodyPr/>
        <a:lstStyle/>
        <a:p>
          <a:pPr algn="l"/>
          <a:r>
            <a:rPr lang="en-US"/>
            <a:t>Integrated education and training -  jobs focus</a:t>
          </a:r>
        </a:p>
      </dgm:t>
    </dgm:pt>
    <dgm:pt modelId="{D214D420-8E26-4447-8276-54F802F5EC1D}" type="parTrans" cxnId="{082E7810-0440-1348-9C99-F296CDEDE1C6}">
      <dgm:prSet/>
      <dgm:spPr/>
      <dgm:t>
        <a:bodyPr/>
        <a:lstStyle/>
        <a:p>
          <a:pPr algn="l"/>
          <a:endParaRPr lang="en-US"/>
        </a:p>
      </dgm:t>
    </dgm:pt>
    <dgm:pt modelId="{9F695277-C3A6-1A4A-B991-58B03B2FF085}" type="sibTrans" cxnId="{082E7810-0440-1348-9C99-F296CDEDE1C6}">
      <dgm:prSet/>
      <dgm:spPr/>
      <dgm:t>
        <a:bodyPr/>
        <a:lstStyle/>
        <a:p>
          <a:pPr algn="l"/>
          <a:endParaRPr lang="en-US"/>
        </a:p>
      </dgm:t>
    </dgm:pt>
    <dgm:pt modelId="{591CFCCC-A20C-5143-B199-6D8E7C7CC90A}" type="pres">
      <dgm:prSet presAssocID="{79BA506E-21F4-D64E-8159-789F36ED2F07}" presName="list" presStyleCnt="0">
        <dgm:presLayoutVars>
          <dgm:dir/>
          <dgm:animLvl val="lvl"/>
        </dgm:presLayoutVars>
      </dgm:prSet>
      <dgm:spPr/>
      <dgm:t>
        <a:bodyPr/>
        <a:lstStyle/>
        <a:p>
          <a:endParaRPr lang="en-US"/>
        </a:p>
      </dgm:t>
    </dgm:pt>
    <dgm:pt modelId="{3B2E1761-62C3-2046-B0BF-5C73A86EEA84}" type="pres">
      <dgm:prSet presAssocID="{B3A4C22B-CD15-E74E-8340-E3677AA279F6}" presName="posSpace" presStyleCnt="0"/>
      <dgm:spPr/>
    </dgm:pt>
    <dgm:pt modelId="{91BD0EDC-E187-1047-94E6-CA693D7B9703}" type="pres">
      <dgm:prSet presAssocID="{B3A4C22B-CD15-E74E-8340-E3677AA279F6}" presName="vertFlow" presStyleCnt="0"/>
      <dgm:spPr/>
    </dgm:pt>
    <dgm:pt modelId="{5825D0A2-3E47-7248-9381-0EB94D3D232D}" type="pres">
      <dgm:prSet presAssocID="{B3A4C22B-CD15-E74E-8340-E3677AA279F6}" presName="topSpace" presStyleCnt="0"/>
      <dgm:spPr/>
    </dgm:pt>
    <dgm:pt modelId="{F49052B8-E025-B247-8148-F00B9A5C2160}" type="pres">
      <dgm:prSet presAssocID="{B3A4C22B-CD15-E74E-8340-E3677AA279F6}" presName="firstComp" presStyleCnt="0"/>
      <dgm:spPr/>
    </dgm:pt>
    <dgm:pt modelId="{9045C2E6-C7FF-7F4B-9871-E2DA5829C6D6}" type="pres">
      <dgm:prSet presAssocID="{B3A4C22B-CD15-E74E-8340-E3677AA279F6}" presName="firstChild" presStyleLbl="bgAccFollowNode1" presStyleIdx="0" presStyleCnt="8"/>
      <dgm:spPr/>
      <dgm:t>
        <a:bodyPr/>
        <a:lstStyle/>
        <a:p>
          <a:endParaRPr lang="en-US"/>
        </a:p>
      </dgm:t>
    </dgm:pt>
    <dgm:pt modelId="{DB435E47-083C-F240-B562-DAA9644B0563}" type="pres">
      <dgm:prSet presAssocID="{B3A4C22B-CD15-E74E-8340-E3677AA279F6}" presName="firstChildTx" presStyleLbl="bgAccFollowNode1" presStyleIdx="0" presStyleCnt="8">
        <dgm:presLayoutVars>
          <dgm:bulletEnabled val="1"/>
        </dgm:presLayoutVars>
      </dgm:prSet>
      <dgm:spPr/>
      <dgm:t>
        <a:bodyPr/>
        <a:lstStyle/>
        <a:p>
          <a:endParaRPr lang="en-US"/>
        </a:p>
      </dgm:t>
    </dgm:pt>
    <dgm:pt modelId="{523FCAE2-C53B-B140-8642-26F0640D7EF0}" type="pres">
      <dgm:prSet presAssocID="{AFAC8C62-DBFC-C04D-9076-D2AF3A25F28B}" presName="comp" presStyleCnt="0"/>
      <dgm:spPr/>
    </dgm:pt>
    <dgm:pt modelId="{DD2B1F5F-1368-D34D-8984-22BBF6492384}" type="pres">
      <dgm:prSet presAssocID="{AFAC8C62-DBFC-C04D-9076-D2AF3A25F28B}" presName="child" presStyleLbl="bgAccFollowNode1" presStyleIdx="1" presStyleCnt="8"/>
      <dgm:spPr/>
      <dgm:t>
        <a:bodyPr/>
        <a:lstStyle/>
        <a:p>
          <a:endParaRPr lang="en-US"/>
        </a:p>
      </dgm:t>
    </dgm:pt>
    <dgm:pt modelId="{DF2FACE0-5F52-6240-B408-E003B1274FA9}" type="pres">
      <dgm:prSet presAssocID="{AFAC8C62-DBFC-C04D-9076-D2AF3A25F28B}" presName="childTx" presStyleLbl="bgAccFollowNode1" presStyleIdx="1" presStyleCnt="8">
        <dgm:presLayoutVars>
          <dgm:bulletEnabled val="1"/>
        </dgm:presLayoutVars>
      </dgm:prSet>
      <dgm:spPr/>
      <dgm:t>
        <a:bodyPr/>
        <a:lstStyle/>
        <a:p>
          <a:endParaRPr lang="en-US"/>
        </a:p>
      </dgm:t>
    </dgm:pt>
    <dgm:pt modelId="{CA54CD1C-24D8-AF4D-BAEF-17457C8A47E0}" type="pres">
      <dgm:prSet presAssocID="{5ACFDF9C-5165-E240-90BE-555A69287D41}" presName="comp" presStyleCnt="0"/>
      <dgm:spPr/>
    </dgm:pt>
    <dgm:pt modelId="{D7CA3634-F4DC-3F4B-93ED-1D29697EB52E}" type="pres">
      <dgm:prSet presAssocID="{5ACFDF9C-5165-E240-90BE-555A69287D41}" presName="child" presStyleLbl="bgAccFollowNode1" presStyleIdx="2" presStyleCnt="8" custLinFactNeighborX="-439" custLinFactNeighborY="3178"/>
      <dgm:spPr/>
      <dgm:t>
        <a:bodyPr/>
        <a:lstStyle/>
        <a:p>
          <a:endParaRPr lang="en-US"/>
        </a:p>
      </dgm:t>
    </dgm:pt>
    <dgm:pt modelId="{96D13965-EFAD-5946-BF13-B2C9E64F71EB}" type="pres">
      <dgm:prSet presAssocID="{5ACFDF9C-5165-E240-90BE-555A69287D41}" presName="childTx" presStyleLbl="bgAccFollowNode1" presStyleIdx="2" presStyleCnt="8">
        <dgm:presLayoutVars>
          <dgm:bulletEnabled val="1"/>
        </dgm:presLayoutVars>
      </dgm:prSet>
      <dgm:spPr/>
      <dgm:t>
        <a:bodyPr/>
        <a:lstStyle/>
        <a:p>
          <a:endParaRPr lang="en-US"/>
        </a:p>
      </dgm:t>
    </dgm:pt>
    <dgm:pt modelId="{B100DD22-0602-5F4F-8405-097986853F6C}" type="pres">
      <dgm:prSet presAssocID="{649B5A43-737A-9447-A33C-88FD416B1FDE}" presName="comp" presStyleCnt="0"/>
      <dgm:spPr/>
    </dgm:pt>
    <dgm:pt modelId="{EF5E1198-3EA4-F649-89CC-70AD84B7B22E}" type="pres">
      <dgm:prSet presAssocID="{649B5A43-737A-9447-A33C-88FD416B1FDE}" presName="child" presStyleLbl="bgAccFollowNode1" presStyleIdx="3" presStyleCnt="8"/>
      <dgm:spPr/>
      <dgm:t>
        <a:bodyPr/>
        <a:lstStyle/>
        <a:p>
          <a:endParaRPr lang="en-US"/>
        </a:p>
      </dgm:t>
    </dgm:pt>
    <dgm:pt modelId="{458CBD68-77EB-9B47-933D-46148720B345}" type="pres">
      <dgm:prSet presAssocID="{649B5A43-737A-9447-A33C-88FD416B1FDE}" presName="childTx" presStyleLbl="bgAccFollowNode1" presStyleIdx="3" presStyleCnt="8">
        <dgm:presLayoutVars>
          <dgm:bulletEnabled val="1"/>
        </dgm:presLayoutVars>
      </dgm:prSet>
      <dgm:spPr/>
      <dgm:t>
        <a:bodyPr/>
        <a:lstStyle/>
        <a:p>
          <a:endParaRPr lang="en-US"/>
        </a:p>
      </dgm:t>
    </dgm:pt>
    <dgm:pt modelId="{6A116521-74DA-9342-91F9-7A1C4642D1CF}" type="pres">
      <dgm:prSet presAssocID="{B3A4C22B-CD15-E74E-8340-E3677AA279F6}" presName="negSpace" presStyleCnt="0"/>
      <dgm:spPr/>
    </dgm:pt>
    <dgm:pt modelId="{467078B9-C2B2-DC4E-91BB-06EEAC6762F4}" type="pres">
      <dgm:prSet presAssocID="{B3A4C22B-CD15-E74E-8340-E3677AA279F6}" presName="circle" presStyleLbl="node1" presStyleIdx="0" presStyleCnt="2"/>
      <dgm:spPr/>
      <dgm:t>
        <a:bodyPr/>
        <a:lstStyle/>
        <a:p>
          <a:endParaRPr lang="en-US"/>
        </a:p>
      </dgm:t>
    </dgm:pt>
    <dgm:pt modelId="{C5AA1ECA-51DE-0144-8485-BCC8788B3EEB}" type="pres">
      <dgm:prSet presAssocID="{13C5BC2A-60E8-2E4B-B142-4D5F7158A701}" presName="transSpace" presStyleCnt="0"/>
      <dgm:spPr/>
    </dgm:pt>
    <dgm:pt modelId="{AE0639B2-9B3F-504C-8DD1-791D92079443}" type="pres">
      <dgm:prSet presAssocID="{56CC707C-5DA1-064B-88D3-FEADEB34FA61}" presName="posSpace" presStyleCnt="0"/>
      <dgm:spPr/>
    </dgm:pt>
    <dgm:pt modelId="{0F363B8F-B458-BF4F-A885-F9793D37CF3B}" type="pres">
      <dgm:prSet presAssocID="{56CC707C-5DA1-064B-88D3-FEADEB34FA61}" presName="vertFlow" presStyleCnt="0"/>
      <dgm:spPr/>
    </dgm:pt>
    <dgm:pt modelId="{8074FAF5-3216-D445-9981-67E28C134A72}" type="pres">
      <dgm:prSet presAssocID="{56CC707C-5DA1-064B-88D3-FEADEB34FA61}" presName="topSpace" presStyleCnt="0"/>
      <dgm:spPr/>
    </dgm:pt>
    <dgm:pt modelId="{A7127F5B-8BA3-6F42-A9D3-F32317F31BC4}" type="pres">
      <dgm:prSet presAssocID="{56CC707C-5DA1-064B-88D3-FEADEB34FA61}" presName="firstComp" presStyleCnt="0"/>
      <dgm:spPr/>
    </dgm:pt>
    <dgm:pt modelId="{2EDC6F12-A897-AD43-AC1C-078EE41D9288}" type="pres">
      <dgm:prSet presAssocID="{56CC707C-5DA1-064B-88D3-FEADEB34FA61}" presName="firstChild" presStyleLbl="bgAccFollowNode1" presStyleIdx="4" presStyleCnt="8"/>
      <dgm:spPr/>
      <dgm:t>
        <a:bodyPr/>
        <a:lstStyle/>
        <a:p>
          <a:endParaRPr lang="en-US"/>
        </a:p>
      </dgm:t>
    </dgm:pt>
    <dgm:pt modelId="{99C33445-F635-A140-9061-6F5EE7D669C1}" type="pres">
      <dgm:prSet presAssocID="{56CC707C-5DA1-064B-88D3-FEADEB34FA61}" presName="firstChildTx" presStyleLbl="bgAccFollowNode1" presStyleIdx="4" presStyleCnt="8">
        <dgm:presLayoutVars>
          <dgm:bulletEnabled val="1"/>
        </dgm:presLayoutVars>
      </dgm:prSet>
      <dgm:spPr/>
      <dgm:t>
        <a:bodyPr/>
        <a:lstStyle/>
        <a:p>
          <a:endParaRPr lang="en-US"/>
        </a:p>
      </dgm:t>
    </dgm:pt>
    <dgm:pt modelId="{4C07690D-CB0E-0548-81FE-A36A28FC92A8}" type="pres">
      <dgm:prSet presAssocID="{F4554D4B-D8C0-064C-8AC1-13E7642CCE98}" presName="comp" presStyleCnt="0"/>
      <dgm:spPr/>
    </dgm:pt>
    <dgm:pt modelId="{9245CD5E-ED2C-E04A-9B18-BF5A2F734EAD}" type="pres">
      <dgm:prSet presAssocID="{F4554D4B-D8C0-064C-8AC1-13E7642CCE98}" presName="child" presStyleLbl="bgAccFollowNode1" presStyleIdx="5" presStyleCnt="8"/>
      <dgm:spPr/>
      <dgm:t>
        <a:bodyPr/>
        <a:lstStyle/>
        <a:p>
          <a:endParaRPr lang="en-US"/>
        </a:p>
      </dgm:t>
    </dgm:pt>
    <dgm:pt modelId="{BABEB092-CFDE-2E47-98E0-ED56B91C2EC2}" type="pres">
      <dgm:prSet presAssocID="{F4554D4B-D8C0-064C-8AC1-13E7642CCE98}" presName="childTx" presStyleLbl="bgAccFollowNode1" presStyleIdx="5" presStyleCnt="8">
        <dgm:presLayoutVars>
          <dgm:bulletEnabled val="1"/>
        </dgm:presLayoutVars>
      </dgm:prSet>
      <dgm:spPr/>
      <dgm:t>
        <a:bodyPr/>
        <a:lstStyle/>
        <a:p>
          <a:endParaRPr lang="en-US"/>
        </a:p>
      </dgm:t>
    </dgm:pt>
    <dgm:pt modelId="{704EA76E-37E2-C948-AA65-CAE8B24BAED3}" type="pres">
      <dgm:prSet presAssocID="{F9927FA2-701B-564E-A7E0-D3CFA3C7D034}" presName="comp" presStyleCnt="0"/>
      <dgm:spPr/>
    </dgm:pt>
    <dgm:pt modelId="{FA471588-2237-7246-8128-A78437252404}" type="pres">
      <dgm:prSet presAssocID="{F9927FA2-701B-564E-A7E0-D3CFA3C7D034}" presName="child" presStyleLbl="bgAccFollowNode1" presStyleIdx="6" presStyleCnt="8"/>
      <dgm:spPr/>
      <dgm:t>
        <a:bodyPr/>
        <a:lstStyle/>
        <a:p>
          <a:endParaRPr lang="en-US"/>
        </a:p>
      </dgm:t>
    </dgm:pt>
    <dgm:pt modelId="{EBD158CD-7D24-634E-81E6-C43BD7185FCA}" type="pres">
      <dgm:prSet presAssocID="{F9927FA2-701B-564E-A7E0-D3CFA3C7D034}" presName="childTx" presStyleLbl="bgAccFollowNode1" presStyleIdx="6" presStyleCnt="8">
        <dgm:presLayoutVars>
          <dgm:bulletEnabled val="1"/>
        </dgm:presLayoutVars>
      </dgm:prSet>
      <dgm:spPr/>
      <dgm:t>
        <a:bodyPr/>
        <a:lstStyle/>
        <a:p>
          <a:endParaRPr lang="en-US"/>
        </a:p>
      </dgm:t>
    </dgm:pt>
    <dgm:pt modelId="{48D460FE-C20B-2D4E-AC46-E7A244460B79}" type="pres">
      <dgm:prSet presAssocID="{631092A7-C2EB-AF4C-A24B-A5F75CE8CA6B}" presName="comp" presStyleCnt="0"/>
      <dgm:spPr/>
    </dgm:pt>
    <dgm:pt modelId="{B8A2027B-537B-B944-A0E6-E81957ECC4E3}" type="pres">
      <dgm:prSet presAssocID="{631092A7-C2EB-AF4C-A24B-A5F75CE8CA6B}" presName="child" presStyleLbl="bgAccFollowNode1" presStyleIdx="7" presStyleCnt="8"/>
      <dgm:spPr/>
      <dgm:t>
        <a:bodyPr/>
        <a:lstStyle/>
        <a:p>
          <a:endParaRPr lang="en-US"/>
        </a:p>
      </dgm:t>
    </dgm:pt>
    <dgm:pt modelId="{BB47F553-A6C4-8642-8F0F-61926346F4E6}" type="pres">
      <dgm:prSet presAssocID="{631092A7-C2EB-AF4C-A24B-A5F75CE8CA6B}" presName="childTx" presStyleLbl="bgAccFollowNode1" presStyleIdx="7" presStyleCnt="8">
        <dgm:presLayoutVars>
          <dgm:bulletEnabled val="1"/>
        </dgm:presLayoutVars>
      </dgm:prSet>
      <dgm:spPr/>
      <dgm:t>
        <a:bodyPr/>
        <a:lstStyle/>
        <a:p>
          <a:endParaRPr lang="en-US"/>
        </a:p>
      </dgm:t>
    </dgm:pt>
    <dgm:pt modelId="{79611A7A-0B40-A743-9EB5-7226C1E45CCD}" type="pres">
      <dgm:prSet presAssocID="{56CC707C-5DA1-064B-88D3-FEADEB34FA61}" presName="negSpace" presStyleCnt="0"/>
      <dgm:spPr/>
    </dgm:pt>
    <dgm:pt modelId="{61A6770D-165A-CB49-99E3-7952BA1CDB38}" type="pres">
      <dgm:prSet presAssocID="{56CC707C-5DA1-064B-88D3-FEADEB34FA61}" presName="circle" presStyleLbl="node1" presStyleIdx="1" presStyleCnt="2" custLinFactNeighborX="1299"/>
      <dgm:spPr/>
      <dgm:t>
        <a:bodyPr/>
        <a:lstStyle/>
        <a:p>
          <a:endParaRPr lang="en-US"/>
        </a:p>
      </dgm:t>
    </dgm:pt>
  </dgm:ptLst>
  <dgm:cxnLst>
    <dgm:cxn modelId="{8468E787-02F8-5C49-939E-F2792E85CA28}" srcId="{B3A4C22B-CD15-E74E-8340-E3677AA279F6}" destId="{AFAC8C62-DBFC-C04D-9076-D2AF3A25F28B}" srcOrd="1" destOrd="0" parTransId="{4F9A0B98-E566-E148-89E3-5DE860911718}" sibTransId="{9368679B-7784-9343-8673-0B93DC089F80}"/>
    <dgm:cxn modelId="{EC1E2DF0-B5D4-5647-BF38-58586FF0D667}" srcId="{56CC707C-5DA1-064B-88D3-FEADEB34FA61}" destId="{F9927FA2-701B-564E-A7E0-D3CFA3C7D034}" srcOrd="2" destOrd="0" parTransId="{31D3F90C-E422-7F45-A0CC-B626CFE8253C}" sibTransId="{69F3F0EE-4CED-E04E-B295-CA1019C1115C}"/>
    <dgm:cxn modelId="{97A0AD0D-0847-424D-AED2-74B568327412}" type="presOf" srcId="{F9927FA2-701B-564E-A7E0-D3CFA3C7D034}" destId="{FA471588-2237-7246-8128-A78437252404}" srcOrd="0" destOrd="0" presId="urn:microsoft.com/office/officeart/2005/8/layout/hList9"/>
    <dgm:cxn modelId="{25F0290C-BE38-134E-9D4B-C898CF494424}" srcId="{56CC707C-5DA1-064B-88D3-FEADEB34FA61}" destId="{213071AE-048A-C644-8771-E4B2B7479D47}" srcOrd="0" destOrd="0" parTransId="{12B33544-D3B6-9848-A529-9354925DE905}" sibTransId="{3937D737-CB3D-F04A-B57E-BEA104080701}"/>
    <dgm:cxn modelId="{49858F9D-1BC6-9644-89EB-DFEF74D127B6}" srcId="{B3A4C22B-CD15-E74E-8340-E3677AA279F6}" destId="{5ACFDF9C-5165-E240-90BE-555A69287D41}" srcOrd="2" destOrd="0" parTransId="{D4617A8C-2F7B-2142-9471-BD02E2F08C4B}" sibTransId="{EDAD1E4C-939D-414A-9DA3-5BE86B731B02}"/>
    <dgm:cxn modelId="{3D168263-6C7B-9F4D-966E-402628C3A7A8}" type="presOf" srcId="{F4554D4B-D8C0-064C-8AC1-13E7642CCE98}" destId="{BABEB092-CFDE-2E47-98E0-ED56B91C2EC2}" srcOrd="1" destOrd="0" presId="urn:microsoft.com/office/officeart/2005/8/layout/hList9"/>
    <dgm:cxn modelId="{272ED855-79A2-1742-809E-D036A41F4141}" srcId="{B3A4C22B-CD15-E74E-8340-E3677AA279F6}" destId="{E7C961ED-2D95-354D-AF1E-FC67FDD2AB65}" srcOrd="0" destOrd="0" parTransId="{72211B0F-89E7-3C46-BB95-8AD0D466E5B3}" sibTransId="{F5F75B2A-8DA6-0742-A413-51EF99D4F880}"/>
    <dgm:cxn modelId="{4C2B9E1D-CA67-404D-9053-B9A43C89A587}" type="presOf" srcId="{E7C961ED-2D95-354D-AF1E-FC67FDD2AB65}" destId="{9045C2E6-C7FF-7F4B-9871-E2DA5829C6D6}" srcOrd="0" destOrd="0" presId="urn:microsoft.com/office/officeart/2005/8/layout/hList9"/>
    <dgm:cxn modelId="{E05C5A03-699A-6C49-A6DC-F5D669BC5FEC}" type="presOf" srcId="{E7C961ED-2D95-354D-AF1E-FC67FDD2AB65}" destId="{DB435E47-083C-F240-B562-DAA9644B0563}" srcOrd="1" destOrd="0" presId="urn:microsoft.com/office/officeart/2005/8/layout/hList9"/>
    <dgm:cxn modelId="{C8221A67-CCAF-9041-B208-4885B3AFDEE3}" type="presOf" srcId="{649B5A43-737A-9447-A33C-88FD416B1FDE}" destId="{458CBD68-77EB-9B47-933D-46148720B345}" srcOrd="1" destOrd="0" presId="urn:microsoft.com/office/officeart/2005/8/layout/hList9"/>
    <dgm:cxn modelId="{04A31340-DCB9-F449-86F2-BB475F203D9A}" type="presOf" srcId="{213071AE-048A-C644-8771-E4B2B7479D47}" destId="{2EDC6F12-A897-AD43-AC1C-078EE41D9288}" srcOrd="0" destOrd="0" presId="urn:microsoft.com/office/officeart/2005/8/layout/hList9"/>
    <dgm:cxn modelId="{7154E21D-136C-9745-B6E7-4EC476CC4ABF}" type="presOf" srcId="{AFAC8C62-DBFC-C04D-9076-D2AF3A25F28B}" destId="{DF2FACE0-5F52-6240-B408-E003B1274FA9}" srcOrd="1" destOrd="0" presId="urn:microsoft.com/office/officeart/2005/8/layout/hList9"/>
    <dgm:cxn modelId="{57B790F8-DC1B-0E4E-B7E3-25C4B2E8D2CB}" srcId="{79BA506E-21F4-D64E-8159-789F36ED2F07}" destId="{B3A4C22B-CD15-E74E-8340-E3677AA279F6}" srcOrd="0" destOrd="0" parTransId="{F9DA0B1C-D717-774E-BEB0-1A23F14855CE}" sibTransId="{13C5BC2A-60E8-2E4B-B142-4D5F7158A701}"/>
    <dgm:cxn modelId="{E175EF1F-5BB0-314C-B94F-916EDE087CA8}" type="presOf" srcId="{631092A7-C2EB-AF4C-A24B-A5F75CE8CA6B}" destId="{BB47F553-A6C4-8642-8F0F-61926346F4E6}" srcOrd="1" destOrd="0" presId="urn:microsoft.com/office/officeart/2005/8/layout/hList9"/>
    <dgm:cxn modelId="{FD2A1617-D972-1D43-9C83-CBC42DEBB18E}" srcId="{56CC707C-5DA1-064B-88D3-FEADEB34FA61}" destId="{F4554D4B-D8C0-064C-8AC1-13E7642CCE98}" srcOrd="1" destOrd="0" parTransId="{90803513-F492-EC48-A96C-A90C378372ED}" sibTransId="{442E20BE-7003-5646-BC6C-A798AC4AE42B}"/>
    <dgm:cxn modelId="{8BDF1DB8-E60E-0141-8913-908218B91DCE}" type="presOf" srcId="{F4554D4B-D8C0-064C-8AC1-13E7642CCE98}" destId="{9245CD5E-ED2C-E04A-9B18-BF5A2F734EAD}" srcOrd="0" destOrd="0" presId="urn:microsoft.com/office/officeart/2005/8/layout/hList9"/>
    <dgm:cxn modelId="{35DB3FAF-6D2B-6248-8B1D-3E07A8544B67}" srcId="{79BA506E-21F4-D64E-8159-789F36ED2F07}" destId="{56CC707C-5DA1-064B-88D3-FEADEB34FA61}" srcOrd="1" destOrd="0" parTransId="{C4538BCE-8C9E-934E-9EFF-04D1E7C37774}" sibTransId="{3ED58EFB-509B-8E47-BB31-ABDAE0D825F9}"/>
    <dgm:cxn modelId="{BF96806A-F352-D34E-AEAA-BD1EEC7ACA79}" type="presOf" srcId="{F9927FA2-701B-564E-A7E0-D3CFA3C7D034}" destId="{EBD158CD-7D24-634E-81E6-C43BD7185FCA}" srcOrd="1" destOrd="0" presId="urn:microsoft.com/office/officeart/2005/8/layout/hList9"/>
    <dgm:cxn modelId="{0F8F28B7-144E-4A4A-A5A0-86BD5BA3463D}" type="presOf" srcId="{649B5A43-737A-9447-A33C-88FD416B1FDE}" destId="{EF5E1198-3EA4-F649-89CC-70AD84B7B22E}" srcOrd="0" destOrd="0" presId="urn:microsoft.com/office/officeart/2005/8/layout/hList9"/>
    <dgm:cxn modelId="{DD6F2CA8-CA22-4943-89FA-91F86CCDB732}" type="presOf" srcId="{213071AE-048A-C644-8771-E4B2B7479D47}" destId="{99C33445-F635-A140-9061-6F5EE7D669C1}" srcOrd="1" destOrd="0" presId="urn:microsoft.com/office/officeart/2005/8/layout/hList9"/>
    <dgm:cxn modelId="{0DDEE9CC-849F-D545-BB04-BB744E7F090A}" type="presOf" srcId="{AFAC8C62-DBFC-C04D-9076-D2AF3A25F28B}" destId="{DD2B1F5F-1368-D34D-8984-22BBF6492384}" srcOrd="0" destOrd="0" presId="urn:microsoft.com/office/officeart/2005/8/layout/hList9"/>
    <dgm:cxn modelId="{D27295B2-3EBC-ED40-927F-4C038CCBC0AE}" type="presOf" srcId="{5ACFDF9C-5165-E240-90BE-555A69287D41}" destId="{D7CA3634-F4DC-3F4B-93ED-1D29697EB52E}" srcOrd="0" destOrd="0" presId="urn:microsoft.com/office/officeart/2005/8/layout/hList9"/>
    <dgm:cxn modelId="{082E7810-0440-1348-9C99-F296CDEDE1C6}" srcId="{56CC707C-5DA1-064B-88D3-FEADEB34FA61}" destId="{631092A7-C2EB-AF4C-A24B-A5F75CE8CA6B}" srcOrd="3" destOrd="0" parTransId="{D214D420-8E26-4447-8276-54F802F5EC1D}" sibTransId="{9F695277-C3A6-1A4A-B991-58B03B2FF085}"/>
    <dgm:cxn modelId="{26F7D093-CAAE-1542-8398-A588C41F580A}" srcId="{B3A4C22B-CD15-E74E-8340-E3677AA279F6}" destId="{649B5A43-737A-9447-A33C-88FD416B1FDE}" srcOrd="3" destOrd="0" parTransId="{99426E96-8387-FA40-ADCD-9D1E3EAEFBA6}" sibTransId="{E2230B21-FA7B-EF4F-8334-53C18709A253}"/>
    <dgm:cxn modelId="{FB1476CC-FA7C-B241-97D4-D8FAD26B4EF5}" type="presOf" srcId="{5ACFDF9C-5165-E240-90BE-555A69287D41}" destId="{96D13965-EFAD-5946-BF13-B2C9E64F71EB}" srcOrd="1" destOrd="0" presId="urn:microsoft.com/office/officeart/2005/8/layout/hList9"/>
    <dgm:cxn modelId="{465EC169-4488-7A45-B53E-E5E75C15810F}" type="presOf" srcId="{631092A7-C2EB-AF4C-A24B-A5F75CE8CA6B}" destId="{B8A2027B-537B-B944-A0E6-E81957ECC4E3}" srcOrd="0" destOrd="0" presId="urn:microsoft.com/office/officeart/2005/8/layout/hList9"/>
    <dgm:cxn modelId="{57A992EA-CDFE-4645-B318-B4177706C378}" type="presOf" srcId="{56CC707C-5DA1-064B-88D3-FEADEB34FA61}" destId="{61A6770D-165A-CB49-99E3-7952BA1CDB38}" srcOrd="0" destOrd="0" presId="urn:microsoft.com/office/officeart/2005/8/layout/hList9"/>
    <dgm:cxn modelId="{D49AD302-0CF5-784E-8043-DDD9F04C5616}" type="presOf" srcId="{79BA506E-21F4-D64E-8159-789F36ED2F07}" destId="{591CFCCC-A20C-5143-B199-6D8E7C7CC90A}" srcOrd="0" destOrd="0" presId="urn:microsoft.com/office/officeart/2005/8/layout/hList9"/>
    <dgm:cxn modelId="{A02EE6DF-B78E-3048-A5F4-CB9F5E1B6B9E}" type="presOf" srcId="{B3A4C22B-CD15-E74E-8340-E3677AA279F6}" destId="{467078B9-C2B2-DC4E-91BB-06EEAC6762F4}" srcOrd="0" destOrd="0" presId="urn:microsoft.com/office/officeart/2005/8/layout/hList9"/>
    <dgm:cxn modelId="{F5747A4C-B37B-F345-BC84-C5C8E004997E}" type="presParOf" srcId="{591CFCCC-A20C-5143-B199-6D8E7C7CC90A}" destId="{3B2E1761-62C3-2046-B0BF-5C73A86EEA84}" srcOrd="0" destOrd="0" presId="urn:microsoft.com/office/officeart/2005/8/layout/hList9"/>
    <dgm:cxn modelId="{974ABFD3-A7A3-5248-B27B-24B98534D684}" type="presParOf" srcId="{591CFCCC-A20C-5143-B199-6D8E7C7CC90A}" destId="{91BD0EDC-E187-1047-94E6-CA693D7B9703}" srcOrd="1" destOrd="0" presId="urn:microsoft.com/office/officeart/2005/8/layout/hList9"/>
    <dgm:cxn modelId="{92F032F6-6696-484C-974B-3E1FC220706A}" type="presParOf" srcId="{91BD0EDC-E187-1047-94E6-CA693D7B9703}" destId="{5825D0A2-3E47-7248-9381-0EB94D3D232D}" srcOrd="0" destOrd="0" presId="urn:microsoft.com/office/officeart/2005/8/layout/hList9"/>
    <dgm:cxn modelId="{F1743566-CD62-DD49-91D8-F59D1B77F094}" type="presParOf" srcId="{91BD0EDC-E187-1047-94E6-CA693D7B9703}" destId="{F49052B8-E025-B247-8148-F00B9A5C2160}" srcOrd="1" destOrd="0" presId="urn:microsoft.com/office/officeart/2005/8/layout/hList9"/>
    <dgm:cxn modelId="{59B0A1F0-FDC0-BD43-B054-B2A9EDD5C2D5}" type="presParOf" srcId="{F49052B8-E025-B247-8148-F00B9A5C2160}" destId="{9045C2E6-C7FF-7F4B-9871-E2DA5829C6D6}" srcOrd="0" destOrd="0" presId="urn:microsoft.com/office/officeart/2005/8/layout/hList9"/>
    <dgm:cxn modelId="{6195917F-7BF0-2848-8733-6FE7A5D101B2}" type="presParOf" srcId="{F49052B8-E025-B247-8148-F00B9A5C2160}" destId="{DB435E47-083C-F240-B562-DAA9644B0563}" srcOrd="1" destOrd="0" presId="urn:microsoft.com/office/officeart/2005/8/layout/hList9"/>
    <dgm:cxn modelId="{7C0C27CD-D734-9048-AB10-A5199B63D352}" type="presParOf" srcId="{91BD0EDC-E187-1047-94E6-CA693D7B9703}" destId="{523FCAE2-C53B-B140-8642-26F0640D7EF0}" srcOrd="2" destOrd="0" presId="urn:microsoft.com/office/officeart/2005/8/layout/hList9"/>
    <dgm:cxn modelId="{86941A75-F83E-A74F-BF34-CD2B66F4782A}" type="presParOf" srcId="{523FCAE2-C53B-B140-8642-26F0640D7EF0}" destId="{DD2B1F5F-1368-D34D-8984-22BBF6492384}" srcOrd="0" destOrd="0" presId="urn:microsoft.com/office/officeart/2005/8/layout/hList9"/>
    <dgm:cxn modelId="{7B398AF3-3341-E54D-8418-C91B459E6804}" type="presParOf" srcId="{523FCAE2-C53B-B140-8642-26F0640D7EF0}" destId="{DF2FACE0-5F52-6240-B408-E003B1274FA9}" srcOrd="1" destOrd="0" presId="urn:microsoft.com/office/officeart/2005/8/layout/hList9"/>
    <dgm:cxn modelId="{9B5F09E5-3CEB-2544-9562-C5A2A974D6CF}" type="presParOf" srcId="{91BD0EDC-E187-1047-94E6-CA693D7B9703}" destId="{CA54CD1C-24D8-AF4D-BAEF-17457C8A47E0}" srcOrd="3" destOrd="0" presId="urn:microsoft.com/office/officeart/2005/8/layout/hList9"/>
    <dgm:cxn modelId="{EDE26BFD-BA58-0643-BFE0-9659AE9B4FBC}" type="presParOf" srcId="{CA54CD1C-24D8-AF4D-BAEF-17457C8A47E0}" destId="{D7CA3634-F4DC-3F4B-93ED-1D29697EB52E}" srcOrd="0" destOrd="0" presId="urn:microsoft.com/office/officeart/2005/8/layout/hList9"/>
    <dgm:cxn modelId="{26E871A8-196B-A84D-86CF-81D731E5FF19}" type="presParOf" srcId="{CA54CD1C-24D8-AF4D-BAEF-17457C8A47E0}" destId="{96D13965-EFAD-5946-BF13-B2C9E64F71EB}" srcOrd="1" destOrd="0" presId="urn:microsoft.com/office/officeart/2005/8/layout/hList9"/>
    <dgm:cxn modelId="{3C992C86-2AC0-5749-B0EA-89F40EFD2351}" type="presParOf" srcId="{91BD0EDC-E187-1047-94E6-CA693D7B9703}" destId="{B100DD22-0602-5F4F-8405-097986853F6C}" srcOrd="4" destOrd="0" presId="urn:microsoft.com/office/officeart/2005/8/layout/hList9"/>
    <dgm:cxn modelId="{AD8B1479-AF13-6742-85C8-01ACCF7CDF66}" type="presParOf" srcId="{B100DD22-0602-5F4F-8405-097986853F6C}" destId="{EF5E1198-3EA4-F649-89CC-70AD84B7B22E}" srcOrd="0" destOrd="0" presId="urn:microsoft.com/office/officeart/2005/8/layout/hList9"/>
    <dgm:cxn modelId="{6AAAF8BA-F288-B445-807C-42B0AF25C025}" type="presParOf" srcId="{B100DD22-0602-5F4F-8405-097986853F6C}" destId="{458CBD68-77EB-9B47-933D-46148720B345}" srcOrd="1" destOrd="0" presId="urn:microsoft.com/office/officeart/2005/8/layout/hList9"/>
    <dgm:cxn modelId="{60F6C658-6268-7740-945D-B28A6B1C0754}" type="presParOf" srcId="{591CFCCC-A20C-5143-B199-6D8E7C7CC90A}" destId="{6A116521-74DA-9342-91F9-7A1C4642D1CF}" srcOrd="2" destOrd="0" presId="urn:microsoft.com/office/officeart/2005/8/layout/hList9"/>
    <dgm:cxn modelId="{B0625E5D-0237-2D43-BD83-529D9E983E41}" type="presParOf" srcId="{591CFCCC-A20C-5143-B199-6D8E7C7CC90A}" destId="{467078B9-C2B2-DC4E-91BB-06EEAC6762F4}" srcOrd="3" destOrd="0" presId="urn:microsoft.com/office/officeart/2005/8/layout/hList9"/>
    <dgm:cxn modelId="{22875938-167D-934E-94AC-BD1DD68B6E30}" type="presParOf" srcId="{591CFCCC-A20C-5143-B199-6D8E7C7CC90A}" destId="{C5AA1ECA-51DE-0144-8485-BCC8788B3EEB}" srcOrd="4" destOrd="0" presId="urn:microsoft.com/office/officeart/2005/8/layout/hList9"/>
    <dgm:cxn modelId="{E9D935AF-9C09-3842-BD2B-2871B6242979}" type="presParOf" srcId="{591CFCCC-A20C-5143-B199-6D8E7C7CC90A}" destId="{AE0639B2-9B3F-504C-8DD1-791D92079443}" srcOrd="5" destOrd="0" presId="urn:microsoft.com/office/officeart/2005/8/layout/hList9"/>
    <dgm:cxn modelId="{2E017BAE-69D1-274B-A32C-307645330672}" type="presParOf" srcId="{591CFCCC-A20C-5143-B199-6D8E7C7CC90A}" destId="{0F363B8F-B458-BF4F-A885-F9793D37CF3B}" srcOrd="6" destOrd="0" presId="urn:microsoft.com/office/officeart/2005/8/layout/hList9"/>
    <dgm:cxn modelId="{D5230814-BC57-1340-9D01-D7980CD266AF}" type="presParOf" srcId="{0F363B8F-B458-BF4F-A885-F9793D37CF3B}" destId="{8074FAF5-3216-D445-9981-67E28C134A72}" srcOrd="0" destOrd="0" presId="urn:microsoft.com/office/officeart/2005/8/layout/hList9"/>
    <dgm:cxn modelId="{75718B77-3E4D-8240-AA16-74B912B7B97C}" type="presParOf" srcId="{0F363B8F-B458-BF4F-A885-F9793D37CF3B}" destId="{A7127F5B-8BA3-6F42-A9D3-F32317F31BC4}" srcOrd="1" destOrd="0" presId="urn:microsoft.com/office/officeart/2005/8/layout/hList9"/>
    <dgm:cxn modelId="{5F61C31C-40C0-3146-AEC7-A52C52734CAB}" type="presParOf" srcId="{A7127F5B-8BA3-6F42-A9D3-F32317F31BC4}" destId="{2EDC6F12-A897-AD43-AC1C-078EE41D9288}" srcOrd="0" destOrd="0" presId="urn:microsoft.com/office/officeart/2005/8/layout/hList9"/>
    <dgm:cxn modelId="{FF406CC6-5661-9447-84C1-D45388A20765}" type="presParOf" srcId="{A7127F5B-8BA3-6F42-A9D3-F32317F31BC4}" destId="{99C33445-F635-A140-9061-6F5EE7D669C1}" srcOrd="1" destOrd="0" presId="urn:microsoft.com/office/officeart/2005/8/layout/hList9"/>
    <dgm:cxn modelId="{432F58E8-BCD1-2F45-8F1A-858C7BD17DAB}" type="presParOf" srcId="{0F363B8F-B458-BF4F-A885-F9793D37CF3B}" destId="{4C07690D-CB0E-0548-81FE-A36A28FC92A8}" srcOrd="2" destOrd="0" presId="urn:microsoft.com/office/officeart/2005/8/layout/hList9"/>
    <dgm:cxn modelId="{F2C96884-D3F4-EE40-81BE-AFBAE8A2BE89}" type="presParOf" srcId="{4C07690D-CB0E-0548-81FE-A36A28FC92A8}" destId="{9245CD5E-ED2C-E04A-9B18-BF5A2F734EAD}" srcOrd="0" destOrd="0" presId="urn:microsoft.com/office/officeart/2005/8/layout/hList9"/>
    <dgm:cxn modelId="{FB9B3BA0-DAEA-1D40-8752-A036BBC7379C}" type="presParOf" srcId="{4C07690D-CB0E-0548-81FE-A36A28FC92A8}" destId="{BABEB092-CFDE-2E47-98E0-ED56B91C2EC2}" srcOrd="1" destOrd="0" presId="urn:microsoft.com/office/officeart/2005/8/layout/hList9"/>
    <dgm:cxn modelId="{02B67D45-5C5D-4743-9CF9-0A5079460BC9}" type="presParOf" srcId="{0F363B8F-B458-BF4F-A885-F9793D37CF3B}" destId="{704EA76E-37E2-C948-AA65-CAE8B24BAED3}" srcOrd="3" destOrd="0" presId="urn:microsoft.com/office/officeart/2005/8/layout/hList9"/>
    <dgm:cxn modelId="{F704444F-700D-7D41-8082-62A13A2145BD}" type="presParOf" srcId="{704EA76E-37E2-C948-AA65-CAE8B24BAED3}" destId="{FA471588-2237-7246-8128-A78437252404}" srcOrd="0" destOrd="0" presId="urn:microsoft.com/office/officeart/2005/8/layout/hList9"/>
    <dgm:cxn modelId="{7F488D5C-9D7A-6542-9CEC-7642951E0B60}" type="presParOf" srcId="{704EA76E-37E2-C948-AA65-CAE8B24BAED3}" destId="{EBD158CD-7D24-634E-81E6-C43BD7185FCA}" srcOrd="1" destOrd="0" presId="urn:microsoft.com/office/officeart/2005/8/layout/hList9"/>
    <dgm:cxn modelId="{08D723B2-CABC-B845-A76D-1FC70A2DCD74}" type="presParOf" srcId="{0F363B8F-B458-BF4F-A885-F9793D37CF3B}" destId="{48D460FE-C20B-2D4E-AC46-E7A244460B79}" srcOrd="4" destOrd="0" presId="urn:microsoft.com/office/officeart/2005/8/layout/hList9"/>
    <dgm:cxn modelId="{496064CC-D2C2-6940-A591-67A200F42AA6}" type="presParOf" srcId="{48D460FE-C20B-2D4E-AC46-E7A244460B79}" destId="{B8A2027B-537B-B944-A0E6-E81957ECC4E3}" srcOrd="0" destOrd="0" presId="urn:microsoft.com/office/officeart/2005/8/layout/hList9"/>
    <dgm:cxn modelId="{210372CF-0D36-7945-91E7-90C4B9885BAC}" type="presParOf" srcId="{48D460FE-C20B-2D4E-AC46-E7A244460B79}" destId="{BB47F553-A6C4-8642-8F0F-61926346F4E6}" srcOrd="1" destOrd="0" presId="urn:microsoft.com/office/officeart/2005/8/layout/hList9"/>
    <dgm:cxn modelId="{71052492-CEF9-FA44-BD03-E3D4802FF1D8}" type="presParOf" srcId="{591CFCCC-A20C-5143-B199-6D8E7C7CC90A}" destId="{79611A7A-0B40-A743-9EB5-7226C1E45CCD}" srcOrd="7" destOrd="0" presId="urn:microsoft.com/office/officeart/2005/8/layout/hList9"/>
    <dgm:cxn modelId="{28911BE4-C8A0-694B-9814-D5216783D88B}" type="presParOf" srcId="{591CFCCC-A20C-5143-B199-6D8E7C7CC90A}" destId="{61A6770D-165A-CB49-99E3-7952BA1CDB38}"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5C2E6-C7FF-7F4B-9871-E2DA5829C6D6}">
      <dsp:nvSpPr>
        <dsp:cNvPr id="0" name=""/>
        <dsp:cNvSpPr/>
      </dsp:nvSpPr>
      <dsp:spPr>
        <a:xfrm>
          <a:off x="2516754" y="566851"/>
          <a:ext cx="2108153" cy="14061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US" sz="1600" kern="1200"/>
            <a:t>Great Recession and 11% unemployment </a:t>
          </a:r>
        </a:p>
      </dsp:txBody>
      <dsp:txXfrm>
        <a:off x="2854058" y="566851"/>
        <a:ext cx="1770849" cy="1406138"/>
      </dsp:txXfrm>
    </dsp:sp>
    <dsp:sp modelId="{DD2B1F5F-1368-D34D-8984-22BBF6492384}">
      <dsp:nvSpPr>
        <dsp:cNvPr id="0" name=""/>
        <dsp:cNvSpPr/>
      </dsp:nvSpPr>
      <dsp:spPr>
        <a:xfrm>
          <a:off x="2516754" y="1972990"/>
          <a:ext cx="2108153" cy="140613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US" sz="1600" kern="1200" dirty="0"/>
            <a:t>Middle-skills </a:t>
          </a:r>
          <a:r>
            <a:rPr lang="en-US" sz="1600" kern="1200" dirty="0" smtClean="0"/>
            <a:t>gap (unfilled openings)</a:t>
          </a:r>
          <a:endParaRPr lang="en-US" sz="1600" kern="1200" dirty="0"/>
        </a:p>
      </dsp:txBody>
      <dsp:txXfrm>
        <a:off x="2854058" y="1972990"/>
        <a:ext cx="1770849" cy="1406138"/>
      </dsp:txXfrm>
    </dsp:sp>
    <dsp:sp modelId="{D7CA3634-F4DC-3F4B-93ED-1D29697EB52E}">
      <dsp:nvSpPr>
        <dsp:cNvPr id="0" name=""/>
        <dsp:cNvSpPr/>
      </dsp:nvSpPr>
      <dsp:spPr>
        <a:xfrm>
          <a:off x="2507499" y="3423816"/>
          <a:ext cx="2108153" cy="140613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US" sz="1600" kern="1200"/>
            <a:t>Career Pathways Development</a:t>
          </a:r>
        </a:p>
      </dsp:txBody>
      <dsp:txXfrm>
        <a:off x="2844803" y="3423816"/>
        <a:ext cx="1770849" cy="1406138"/>
      </dsp:txXfrm>
    </dsp:sp>
    <dsp:sp modelId="{EF5E1198-3EA4-F649-89CC-70AD84B7B22E}">
      <dsp:nvSpPr>
        <dsp:cNvPr id="0" name=""/>
        <dsp:cNvSpPr/>
      </dsp:nvSpPr>
      <dsp:spPr>
        <a:xfrm>
          <a:off x="2516754" y="4785267"/>
          <a:ext cx="2108153" cy="140613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US" sz="1600" kern="1200"/>
            <a:t>Student access and support services</a:t>
          </a:r>
        </a:p>
      </dsp:txBody>
      <dsp:txXfrm>
        <a:off x="2854058" y="4785267"/>
        <a:ext cx="1770849" cy="1406138"/>
      </dsp:txXfrm>
    </dsp:sp>
    <dsp:sp modelId="{467078B9-C2B2-DC4E-91BB-06EEAC6762F4}">
      <dsp:nvSpPr>
        <dsp:cNvPr id="0" name=""/>
        <dsp:cNvSpPr/>
      </dsp:nvSpPr>
      <dsp:spPr>
        <a:xfrm>
          <a:off x="1392405" y="4677"/>
          <a:ext cx="1405435" cy="1405435"/>
        </a:xfrm>
        <a:prstGeom prst="ellipse">
          <a:avLst/>
        </a:prstGeom>
        <a:solidFill>
          <a:schemeClr val="accent5"/>
        </a:solidFill>
        <a:ln>
          <a:solidFill>
            <a:schemeClr val="accent2">
              <a:lumMod val="20000"/>
              <a:lumOff val="80000"/>
            </a:schemeClr>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Adult Ed </a:t>
          </a:r>
          <a:r>
            <a:rPr lang="en-US" sz="1400" kern="1200" dirty="0" smtClean="0">
              <a:solidFill>
                <a:schemeClr val="tx1"/>
              </a:solidFill>
            </a:rPr>
            <a:t>2009-2014 Strategic </a:t>
          </a:r>
          <a:r>
            <a:rPr lang="en-US" sz="1400" kern="1200" dirty="0">
              <a:solidFill>
                <a:schemeClr val="tx1"/>
              </a:solidFill>
            </a:rPr>
            <a:t>Plan Focus </a:t>
          </a:r>
        </a:p>
      </dsp:txBody>
      <dsp:txXfrm>
        <a:off x="1598226" y="210498"/>
        <a:ext cx="993793" cy="993793"/>
      </dsp:txXfrm>
    </dsp:sp>
    <dsp:sp modelId="{2EDC6F12-A897-AD43-AC1C-078EE41D9288}">
      <dsp:nvSpPr>
        <dsp:cNvPr id="0" name=""/>
        <dsp:cNvSpPr/>
      </dsp:nvSpPr>
      <dsp:spPr>
        <a:xfrm>
          <a:off x="6030343" y="566851"/>
          <a:ext cx="2108153" cy="1406138"/>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US" sz="1600" kern="1200" dirty="0"/>
            <a:t>New Economy and 4</a:t>
          </a:r>
          <a:r>
            <a:rPr lang="en-US" sz="1600" kern="1200"/>
            <a:t>% </a:t>
          </a:r>
          <a:r>
            <a:rPr lang="en-US" sz="1600" kern="1200" smtClean="0"/>
            <a:t>low unemployment</a:t>
          </a:r>
          <a:endParaRPr lang="en-US" sz="1600" kern="1200" dirty="0"/>
        </a:p>
      </dsp:txBody>
      <dsp:txXfrm>
        <a:off x="6367648" y="566851"/>
        <a:ext cx="1770849" cy="1406138"/>
      </dsp:txXfrm>
    </dsp:sp>
    <dsp:sp modelId="{9245CD5E-ED2C-E04A-9B18-BF5A2F734EAD}">
      <dsp:nvSpPr>
        <dsp:cNvPr id="0" name=""/>
        <dsp:cNvSpPr/>
      </dsp:nvSpPr>
      <dsp:spPr>
        <a:xfrm>
          <a:off x="6030343" y="1972990"/>
          <a:ext cx="2108153" cy="14061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t>Job creation to college-educated</a:t>
          </a:r>
        </a:p>
        <a:p>
          <a:pPr lvl="0" algn="l" defTabSz="711200">
            <a:lnSpc>
              <a:spcPct val="90000"/>
            </a:lnSpc>
            <a:spcBef>
              <a:spcPct val="0"/>
            </a:spcBef>
            <a:spcAft>
              <a:spcPct val="35000"/>
            </a:spcAft>
          </a:pPr>
          <a:r>
            <a:rPr lang="en-US" sz="1600" kern="1200" dirty="0" smtClean="0"/>
            <a:t>Broader </a:t>
          </a:r>
          <a:r>
            <a:rPr lang="en-US" sz="1600" kern="1200" dirty="0"/>
            <a:t>"upskilling" </a:t>
          </a:r>
          <a:r>
            <a:rPr lang="en-US" sz="1600" kern="1200" dirty="0" smtClean="0"/>
            <a:t>for Future of Work</a:t>
          </a:r>
          <a:endParaRPr lang="en-US" sz="1600" kern="1200" dirty="0"/>
        </a:p>
      </dsp:txBody>
      <dsp:txXfrm>
        <a:off x="6367648" y="1972990"/>
        <a:ext cx="1770849" cy="1406138"/>
      </dsp:txXfrm>
    </dsp:sp>
    <dsp:sp modelId="{FA471588-2237-7246-8128-A78437252404}">
      <dsp:nvSpPr>
        <dsp:cNvPr id="0" name=""/>
        <dsp:cNvSpPr/>
      </dsp:nvSpPr>
      <dsp:spPr>
        <a:xfrm>
          <a:off x="6030343" y="3379129"/>
          <a:ext cx="2108153" cy="140613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US" sz="1600" kern="1200"/>
            <a:t>Scale Comprehensive Career Pathways</a:t>
          </a:r>
        </a:p>
      </dsp:txBody>
      <dsp:txXfrm>
        <a:off x="6367648" y="3379129"/>
        <a:ext cx="1770849" cy="1406138"/>
      </dsp:txXfrm>
    </dsp:sp>
    <dsp:sp modelId="{B8A2027B-537B-B944-A0E6-E81957ECC4E3}">
      <dsp:nvSpPr>
        <dsp:cNvPr id="0" name=""/>
        <dsp:cNvSpPr/>
      </dsp:nvSpPr>
      <dsp:spPr>
        <a:xfrm>
          <a:off x="6030343" y="4785267"/>
          <a:ext cx="2108153" cy="140613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US" sz="1600" kern="1200"/>
            <a:t>Integrated education and training -  jobs focus</a:t>
          </a:r>
        </a:p>
      </dsp:txBody>
      <dsp:txXfrm>
        <a:off x="6367648" y="4785267"/>
        <a:ext cx="1770849" cy="1406138"/>
      </dsp:txXfrm>
    </dsp:sp>
    <dsp:sp modelId="{61A6770D-165A-CB49-99E3-7952BA1CDB38}">
      <dsp:nvSpPr>
        <dsp:cNvPr id="0" name=""/>
        <dsp:cNvSpPr/>
      </dsp:nvSpPr>
      <dsp:spPr>
        <a:xfrm>
          <a:off x="4947985" y="4677"/>
          <a:ext cx="1405435" cy="1405435"/>
        </a:xfrm>
        <a:prstGeom prst="ellipse">
          <a:avLst/>
        </a:prstGeom>
        <a:solidFill>
          <a:schemeClr val="accent1">
            <a:lumMod val="60000"/>
            <a:lumOff val="40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Adult Education </a:t>
          </a:r>
          <a:r>
            <a:rPr lang="en-US" sz="1400" kern="1200" dirty="0" smtClean="0">
              <a:solidFill>
                <a:schemeClr val="tx1"/>
              </a:solidFill>
            </a:rPr>
            <a:t>2018-2023 </a:t>
          </a:r>
          <a:r>
            <a:rPr lang="en-US" sz="1400" kern="1200" dirty="0">
              <a:solidFill>
                <a:schemeClr val="tx1"/>
              </a:solidFill>
            </a:rPr>
            <a:t>Strategic  Plan Focus</a:t>
          </a:r>
        </a:p>
      </dsp:txBody>
      <dsp:txXfrm>
        <a:off x="5153806" y="210498"/>
        <a:ext cx="993793" cy="993793"/>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8443A-97C0-4D4B-AD81-00D1CA4D9FC7}" type="datetimeFigureOut">
              <a:rPr lang="en-US" smtClean="0"/>
              <a:t>1/11/2018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8A727-8BE6-4CE3-8292-7D12AFC1D60F}" type="slidenum">
              <a:rPr lang="en-US" smtClean="0"/>
              <a:t>‹#›</a:t>
            </a:fld>
            <a:endParaRPr lang="en-US"/>
          </a:p>
        </p:txBody>
      </p:sp>
    </p:spTree>
    <p:extLst>
      <p:ext uri="{BB962C8B-B14F-4D97-AF65-F5344CB8AC3E}">
        <p14:creationId xmlns:p14="http://schemas.microsoft.com/office/powerpoint/2010/main" val="2838862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8A727-8BE6-4CE3-8292-7D12AFC1D60F}" type="slidenum">
              <a:rPr lang="en-US" smtClean="0"/>
              <a:t>1</a:t>
            </a:fld>
            <a:endParaRPr lang="en-US"/>
          </a:p>
        </p:txBody>
      </p:sp>
    </p:spTree>
    <p:extLst>
      <p:ext uri="{BB962C8B-B14F-4D97-AF65-F5344CB8AC3E}">
        <p14:creationId xmlns:p14="http://schemas.microsoft.com/office/powerpoint/2010/main" val="2075242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8A727-8BE6-4CE3-8292-7D12AFC1D60F}" type="slidenum">
              <a:rPr lang="en-US" smtClean="0"/>
              <a:t>3</a:t>
            </a:fld>
            <a:endParaRPr lang="en-US"/>
          </a:p>
        </p:txBody>
      </p:sp>
    </p:spTree>
    <p:extLst>
      <p:ext uri="{BB962C8B-B14F-4D97-AF65-F5344CB8AC3E}">
        <p14:creationId xmlns:p14="http://schemas.microsoft.com/office/powerpoint/2010/main" val="2584376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8A727-8BE6-4CE3-8292-7D12AFC1D60F}" type="slidenum">
              <a:rPr lang="en-US" smtClean="0"/>
              <a:t>6</a:t>
            </a:fld>
            <a:endParaRPr lang="en-US"/>
          </a:p>
        </p:txBody>
      </p:sp>
    </p:spTree>
    <p:extLst>
      <p:ext uri="{BB962C8B-B14F-4D97-AF65-F5344CB8AC3E}">
        <p14:creationId xmlns:p14="http://schemas.microsoft.com/office/powerpoint/2010/main" val="607858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 of jobs will require a bachelor degree</a:t>
            </a:r>
          </a:p>
          <a:p>
            <a:r>
              <a:rPr lang="en-US" dirty="0" smtClean="0"/>
              <a:t>11% of jobs will require a master’s degree</a:t>
            </a:r>
            <a:endParaRPr lang="en-US" dirty="0"/>
          </a:p>
        </p:txBody>
      </p:sp>
      <p:sp>
        <p:nvSpPr>
          <p:cNvPr id="4" name="Slide Number Placeholder 3"/>
          <p:cNvSpPr>
            <a:spLocks noGrp="1"/>
          </p:cNvSpPr>
          <p:nvPr>
            <p:ph type="sldNum" sz="quarter" idx="10"/>
          </p:nvPr>
        </p:nvSpPr>
        <p:spPr/>
        <p:txBody>
          <a:bodyPr/>
          <a:lstStyle/>
          <a:p>
            <a:fld id="{06A8A727-8BE6-4CE3-8292-7D12AFC1D60F}" type="slidenum">
              <a:rPr lang="en-US" smtClean="0"/>
              <a:t>7</a:t>
            </a:fld>
            <a:endParaRPr lang="en-US"/>
          </a:p>
        </p:txBody>
      </p:sp>
    </p:spTree>
    <p:extLst>
      <p:ext uri="{BB962C8B-B14F-4D97-AF65-F5344CB8AC3E}">
        <p14:creationId xmlns:p14="http://schemas.microsoft.com/office/powerpoint/2010/main" val="95278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8A727-8BE6-4CE3-8292-7D12AFC1D60F}" type="slidenum">
              <a:rPr lang="en-US" smtClean="0"/>
              <a:t>8</a:t>
            </a:fld>
            <a:endParaRPr lang="en-US"/>
          </a:p>
        </p:txBody>
      </p:sp>
    </p:spTree>
    <p:extLst>
      <p:ext uri="{BB962C8B-B14F-4D97-AF65-F5344CB8AC3E}">
        <p14:creationId xmlns:p14="http://schemas.microsoft.com/office/powerpoint/2010/main" val="613280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8A727-8BE6-4CE3-8292-7D12AFC1D60F}" type="slidenum">
              <a:rPr lang="en-US" smtClean="0"/>
              <a:t>9</a:t>
            </a:fld>
            <a:endParaRPr lang="en-US"/>
          </a:p>
        </p:txBody>
      </p:sp>
    </p:spTree>
    <p:extLst>
      <p:ext uri="{BB962C8B-B14F-4D97-AF65-F5344CB8AC3E}">
        <p14:creationId xmlns:p14="http://schemas.microsoft.com/office/powerpoint/2010/main" val="2351024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8A727-8BE6-4CE3-8292-7D12AFC1D60F}" type="slidenum">
              <a:rPr lang="en-US" smtClean="0"/>
              <a:t>31</a:t>
            </a:fld>
            <a:endParaRPr lang="en-US"/>
          </a:p>
        </p:txBody>
      </p:sp>
    </p:spTree>
    <p:extLst>
      <p:ext uri="{BB962C8B-B14F-4D97-AF65-F5344CB8AC3E}">
        <p14:creationId xmlns:p14="http://schemas.microsoft.com/office/powerpoint/2010/main" val="73678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8A727-8BE6-4CE3-8292-7D12AFC1D60F}" type="slidenum">
              <a:rPr lang="en-US" smtClean="0"/>
              <a:t>32</a:t>
            </a:fld>
            <a:endParaRPr lang="en-US"/>
          </a:p>
        </p:txBody>
      </p:sp>
    </p:spTree>
    <p:extLst>
      <p:ext uri="{BB962C8B-B14F-4D97-AF65-F5344CB8AC3E}">
        <p14:creationId xmlns:p14="http://schemas.microsoft.com/office/powerpoint/2010/main" val="2822357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B38507-DB9E-4977-9D68-4F9B2C92D2B0}" type="datetime1">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36554-2264-4735-8506-5F4E9833224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121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0AE619-C744-410F-AEA5-17F7272A519B}" type="datetime1">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36554-2264-4735-8506-5F4E98332244}" type="slidenum">
              <a:rPr lang="en-US" smtClean="0"/>
              <a:t>‹#›</a:t>
            </a:fld>
            <a:endParaRPr lang="en-US"/>
          </a:p>
        </p:txBody>
      </p:sp>
    </p:spTree>
    <p:extLst>
      <p:ext uri="{BB962C8B-B14F-4D97-AF65-F5344CB8AC3E}">
        <p14:creationId xmlns:p14="http://schemas.microsoft.com/office/powerpoint/2010/main" val="224813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4DB368-B235-465D-8B5F-60CB779D9F79}" type="datetime1">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36554-2264-4735-8506-5F4E98332244}" type="slidenum">
              <a:rPr lang="en-US" smtClean="0"/>
              <a:t>‹#›</a:t>
            </a:fld>
            <a:endParaRPr lang="en-US"/>
          </a:p>
        </p:txBody>
      </p:sp>
    </p:spTree>
    <p:extLst>
      <p:ext uri="{BB962C8B-B14F-4D97-AF65-F5344CB8AC3E}">
        <p14:creationId xmlns:p14="http://schemas.microsoft.com/office/powerpoint/2010/main" val="118477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2568FC-1E55-4371-850C-5D1757EC8D41}" type="datetime1">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36554-2264-4735-8506-5F4E98332244}" type="slidenum">
              <a:rPr lang="en-US" smtClean="0"/>
              <a:t>‹#›</a:t>
            </a:fld>
            <a:endParaRPr lang="en-US"/>
          </a:p>
        </p:txBody>
      </p:sp>
    </p:spTree>
    <p:extLst>
      <p:ext uri="{BB962C8B-B14F-4D97-AF65-F5344CB8AC3E}">
        <p14:creationId xmlns:p14="http://schemas.microsoft.com/office/powerpoint/2010/main" val="140263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899DBE-5917-4070-A719-51D8BD39B4A9}" type="datetime1">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36554-2264-4735-8506-5F4E9833224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063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BDF654-09DC-459C-8E0C-6776879825EC}" type="datetime1">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36554-2264-4735-8506-5F4E98332244}" type="slidenum">
              <a:rPr lang="en-US" smtClean="0"/>
              <a:t>‹#›</a:t>
            </a:fld>
            <a:endParaRPr lang="en-US"/>
          </a:p>
        </p:txBody>
      </p:sp>
    </p:spTree>
    <p:extLst>
      <p:ext uri="{BB962C8B-B14F-4D97-AF65-F5344CB8AC3E}">
        <p14:creationId xmlns:p14="http://schemas.microsoft.com/office/powerpoint/2010/main" val="3964696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61B457-D78B-403F-849E-FBC9189055F7}" type="datetime1">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836554-2264-4735-8506-5F4E98332244}" type="slidenum">
              <a:rPr lang="en-US" smtClean="0"/>
              <a:t>‹#›</a:t>
            </a:fld>
            <a:endParaRPr lang="en-US"/>
          </a:p>
        </p:txBody>
      </p:sp>
    </p:spTree>
    <p:extLst>
      <p:ext uri="{BB962C8B-B14F-4D97-AF65-F5344CB8AC3E}">
        <p14:creationId xmlns:p14="http://schemas.microsoft.com/office/powerpoint/2010/main" val="59129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8276A8-3316-408C-9CCB-11F1D944B57E}" type="datetime1">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836554-2264-4735-8506-5F4E98332244}" type="slidenum">
              <a:rPr lang="en-US" smtClean="0"/>
              <a:t>‹#›</a:t>
            </a:fld>
            <a:endParaRPr lang="en-US"/>
          </a:p>
        </p:txBody>
      </p:sp>
    </p:spTree>
    <p:extLst>
      <p:ext uri="{BB962C8B-B14F-4D97-AF65-F5344CB8AC3E}">
        <p14:creationId xmlns:p14="http://schemas.microsoft.com/office/powerpoint/2010/main" val="79048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991A41F-A016-41C5-9401-C275DC66030C}" type="datetime1">
              <a:rPr lang="en-US" smtClean="0"/>
              <a:t>1/11/2018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E836554-2264-4735-8506-5F4E98332244}" type="slidenum">
              <a:rPr lang="en-US" smtClean="0"/>
              <a:t>‹#›</a:t>
            </a:fld>
            <a:endParaRPr lang="en-US"/>
          </a:p>
        </p:txBody>
      </p:sp>
    </p:spTree>
    <p:extLst>
      <p:ext uri="{BB962C8B-B14F-4D97-AF65-F5344CB8AC3E}">
        <p14:creationId xmlns:p14="http://schemas.microsoft.com/office/powerpoint/2010/main" val="285058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DD4484-C34F-4E4E-8B53-39BC8EA9C85F}" type="datetime1">
              <a:rPr lang="en-US" smtClean="0"/>
              <a:t>1/11/2018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E836554-2264-4735-8506-5F4E98332244}" type="slidenum">
              <a:rPr lang="en-US" smtClean="0"/>
              <a:t>‹#›</a:t>
            </a:fld>
            <a:endParaRPr lang="en-US"/>
          </a:p>
        </p:txBody>
      </p:sp>
    </p:spTree>
    <p:extLst>
      <p:ext uri="{BB962C8B-B14F-4D97-AF65-F5344CB8AC3E}">
        <p14:creationId xmlns:p14="http://schemas.microsoft.com/office/powerpoint/2010/main" val="415288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A86022D-2D17-4F6F-BADC-23B84074BED9}" type="datetime1">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36554-2264-4735-8506-5F4E98332244}" type="slidenum">
              <a:rPr lang="en-US" smtClean="0"/>
              <a:t>‹#›</a:t>
            </a:fld>
            <a:endParaRPr lang="en-US"/>
          </a:p>
        </p:txBody>
      </p:sp>
    </p:spTree>
    <p:extLst>
      <p:ext uri="{BB962C8B-B14F-4D97-AF65-F5344CB8AC3E}">
        <p14:creationId xmlns:p14="http://schemas.microsoft.com/office/powerpoint/2010/main" val="282598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E113EF6-4882-432F-B5A1-0501C528CDF3}" type="datetime1">
              <a:rPr lang="en-US" smtClean="0"/>
              <a:t>1/11/2018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E836554-2264-4735-8506-5F4E9833224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4356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mailto:Jennifer.Foster@illinois.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79" y="322730"/>
            <a:ext cx="10502537" cy="3805518"/>
          </a:xfrm>
        </p:spPr>
        <p:txBody>
          <a:bodyPr>
            <a:normAutofit/>
          </a:bodyPr>
          <a:lstStyle/>
          <a:p>
            <a:pPr algn="ctr"/>
            <a:r>
              <a:rPr lang="en-US" sz="5400" b="1" dirty="0" smtClean="0"/>
              <a:t/>
            </a:r>
            <a:br>
              <a:rPr lang="en-US" sz="5400" b="1" dirty="0" smtClean="0"/>
            </a:br>
            <a:r>
              <a:rPr lang="en-US" sz="5400" b="1" dirty="0" smtClean="0"/>
              <a:t>Illinois Community College Board</a:t>
            </a:r>
            <a:r>
              <a:rPr lang="en-US" sz="5400" dirty="0" smtClean="0"/>
              <a:t/>
            </a:r>
            <a:br>
              <a:rPr lang="en-US" sz="5400" dirty="0" smtClean="0"/>
            </a:br>
            <a:r>
              <a:rPr lang="en-US" sz="4000" b="1" dirty="0" smtClean="0"/>
              <a:t>Strategic Plan for Adult Education and Literacy</a:t>
            </a:r>
            <a:endParaRPr lang="en-US" sz="4000" b="1" dirty="0"/>
          </a:p>
        </p:txBody>
      </p:sp>
      <p:sp>
        <p:nvSpPr>
          <p:cNvPr id="3" name="Subtitle 2"/>
          <p:cNvSpPr>
            <a:spLocks noGrp="1"/>
          </p:cNvSpPr>
          <p:nvPr>
            <p:ph type="subTitle" idx="1"/>
          </p:nvPr>
        </p:nvSpPr>
        <p:spPr>
          <a:xfrm>
            <a:off x="1097279" y="4517410"/>
            <a:ext cx="10058400" cy="1624084"/>
          </a:xfrm>
        </p:spPr>
        <p:txBody>
          <a:bodyPr>
            <a:normAutofit fontScale="92500" lnSpcReduction="20000"/>
          </a:bodyPr>
          <a:lstStyle/>
          <a:p>
            <a:r>
              <a:rPr lang="en-US" b="1" dirty="0" smtClean="0"/>
              <a:t>January 16, 2018</a:t>
            </a:r>
          </a:p>
          <a:p>
            <a:r>
              <a:rPr lang="en-US" b="1" dirty="0" smtClean="0"/>
              <a:t>Adult Education Strategic Plan Taskforce Meeting</a:t>
            </a:r>
          </a:p>
          <a:p>
            <a:r>
              <a:rPr lang="en-US" b="1" dirty="0" smtClean="0"/>
              <a:t>Illinois Community College Board</a:t>
            </a:r>
          </a:p>
          <a:p>
            <a:r>
              <a:rPr lang="en-US" b="1" dirty="0" smtClean="0"/>
              <a:t>Springfield, IL </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243" y="322730"/>
            <a:ext cx="3497514" cy="2317103"/>
          </a:xfrm>
          <a:prstGeom prst="rect">
            <a:avLst/>
          </a:prstGeom>
          <a:noFill/>
          <a:ln>
            <a:noFill/>
          </a:ln>
        </p:spPr>
      </p:pic>
      <p:sp>
        <p:nvSpPr>
          <p:cNvPr id="5" name="Slide Number Placeholder 4"/>
          <p:cNvSpPr>
            <a:spLocks noGrp="1"/>
          </p:cNvSpPr>
          <p:nvPr>
            <p:ph type="sldNum" sz="quarter" idx="12"/>
          </p:nvPr>
        </p:nvSpPr>
        <p:spPr/>
        <p:txBody>
          <a:bodyPr/>
          <a:lstStyle/>
          <a:p>
            <a:fld id="{FE836554-2264-4735-8506-5F4E98332244}" type="slidenum">
              <a:rPr lang="en-US" smtClean="0"/>
              <a:t>1</a:t>
            </a:fld>
            <a:endParaRPr lang="en-US"/>
          </a:p>
        </p:txBody>
      </p:sp>
    </p:spTree>
    <p:extLst>
      <p:ext uri="{BB962C8B-B14F-4D97-AF65-F5344CB8AC3E}">
        <p14:creationId xmlns:p14="http://schemas.microsoft.com/office/powerpoint/2010/main" val="1578735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32808" y="2406349"/>
            <a:ext cx="10058400" cy="1450757"/>
          </a:xfrm>
        </p:spPr>
        <p:txBody>
          <a:bodyPr/>
          <a:lstStyle/>
          <a:p>
            <a:pPr algn="ctr"/>
            <a:r>
              <a:rPr lang="en-US" sz="4000" b="1" dirty="0" smtClean="0"/>
              <a:t>DRAFT ILLINOIS ADULT EDUCATION &amp; LITERACY  STRATEGIC PLAN</a:t>
            </a:r>
            <a:endParaRPr lang="en-US" sz="4000" b="1" dirty="0"/>
          </a:p>
        </p:txBody>
      </p:sp>
      <p:sp>
        <p:nvSpPr>
          <p:cNvPr id="4" name="Slide Number Placeholder 3"/>
          <p:cNvSpPr>
            <a:spLocks noGrp="1"/>
          </p:cNvSpPr>
          <p:nvPr>
            <p:ph type="sldNum" sz="quarter" idx="12"/>
          </p:nvPr>
        </p:nvSpPr>
        <p:spPr/>
        <p:txBody>
          <a:bodyPr/>
          <a:lstStyle/>
          <a:p>
            <a:fld id="{FE836554-2264-4735-8506-5F4E98332244}" type="slidenum">
              <a:rPr lang="en-US" smtClean="0"/>
              <a:t>10</a:t>
            </a:fld>
            <a:endParaRPr lang="en-US"/>
          </a:p>
        </p:txBody>
      </p:sp>
      <p:sp>
        <p:nvSpPr>
          <p:cNvPr id="6" name="Rectangle 5"/>
          <p:cNvSpPr/>
          <p:nvPr/>
        </p:nvSpPr>
        <p:spPr>
          <a:xfrm>
            <a:off x="1565563" y="2604655"/>
            <a:ext cx="9646919" cy="125245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378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283" y="2544894"/>
            <a:ext cx="10058400" cy="1450757"/>
          </a:xfrm>
        </p:spPr>
        <p:txBody>
          <a:bodyPr/>
          <a:lstStyle/>
          <a:p>
            <a:pPr algn="ctr"/>
            <a:r>
              <a:rPr lang="en-US" b="1" dirty="0"/>
              <a:t> </a:t>
            </a:r>
            <a:r>
              <a:rPr lang="en-US" b="1" dirty="0" smtClean="0"/>
              <a:t>VISION STATEMENT</a:t>
            </a:r>
            <a:endParaRPr lang="en-US" b="1" dirty="0"/>
          </a:p>
        </p:txBody>
      </p:sp>
      <p:sp>
        <p:nvSpPr>
          <p:cNvPr id="3" name="Slide Number Placeholder 2"/>
          <p:cNvSpPr>
            <a:spLocks noGrp="1"/>
          </p:cNvSpPr>
          <p:nvPr>
            <p:ph type="sldNum" sz="quarter" idx="12"/>
          </p:nvPr>
        </p:nvSpPr>
        <p:spPr/>
        <p:txBody>
          <a:bodyPr/>
          <a:lstStyle/>
          <a:p>
            <a:fld id="{FE836554-2264-4735-8506-5F4E98332244}" type="slidenum">
              <a:rPr lang="en-US" smtClean="0"/>
              <a:t>11</a:t>
            </a:fld>
            <a:endParaRPr lang="en-US"/>
          </a:p>
        </p:txBody>
      </p:sp>
      <p:sp>
        <p:nvSpPr>
          <p:cNvPr id="4" name="Rectangle 3"/>
          <p:cNvSpPr/>
          <p:nvPr/>
        </p:nvSpPr>
        <p:spPr>
          <a:xfrm>
            <a:off x="3532909" y="3081251"/>
            <a:ext cx="5999018" cy="9144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4434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E836554-2264-4735-8506-5F4E98332244}" type="slidenum">
              <a:rPr lang="en-US" smtClean="0"/>
              <a:t>12</a:t>
            </a:fld>
            <a:endParaRPr lang="en-US"/>
          </a:p>
        </p:txBody>
      </p:sp>
      <p:sp>
        <p:nvSpPr>
          <p:cNvPr id="2" name="Title 1"/>
          <p:cNvSpPr>
            <a:spLocks noGrp="1"/>
          </p:cNvSpPr>
          <p:nvPr>
            <p:ph type="title" idx="4294967295"/>
          </p:nvPr>
        </p:nvSpPr>
        <p:spPr>
          <a:xfrm>
            <a:off x="1154083" y="412029"/>
            <a:ext cx="10058400" cy="5172075"/>
          </a:xfrm>
        </p:spPr>
        <p:txBody>
          <a:bodyPr>
            <a:noAutofit/>
          </a:bodyPr>
          <a:lstStyle/>
          <a:p>
            <a:pPr algn="ctr"/>
            <a:r>
              <a:rPr lang="en-US" sz="3600" dirty="0"/>
              <a:t/>
            </a:r>
            <a:br>
              <a:rPr lang="en-US" sz="3600" dirty="0"/>
            </a:br>
            <a:r>
              <a:rPr lang="en-US" sz="3600" dirty="0"/>
              <a:t>In partnership with other stakeholders, we will create learning opportunities that are aligned with statewide education, training, and employment strategies to ensure all adult learners have access to and success across services that are cohesive, coordinated, and innovative to promote better economic and sustainable career </a:t>
            </a:r>
            <a:r>
              <a:rPr lang="en-US" sz="3600" dirty="0" smtClean="0"/>
              <a:t>pathways.</a:t>
            </a:r>
            <a:endParaRPr lang="en-US" sz="3600" dirty="0"/>
          </a:p>
        </p:txBody>
      </p:sp>
      <p:sp>
        <p:nvSpPr>
          <p:cNvPr id="5" name="Rectangle 4"/>
          <p:cNvSpPr/>
          <p:nvPr/>
        </p:nvSpPr>
        <p:spPr>
          <a:xfrm>
            <a:off x="1097280" y="608712"/>
            <a:ext cx="10388138" cy="1200329"/>
          </a:xfrm>
          <a:prstGeom prst="rect">
            <a:avLst/>
          </a:prstGeom>
        </p:spPr>
        <p:txBody>
          <a:bodyPr wrap="square">
            <a:spAutoFit/>
          </a:bodyPr>
          <a:lstStyle/>
          <a:p>
            <a:pPr algn="ctr"/>
            <a:r>
              <a:rPr lang="en-US" sz="3600" dirty="0"/>
              <a:t>Adult Education Strategic Plan Vision Statement </a:t>
            </a:r>
            <a:br>
              <a:rPr lang="en-US" sz="3600" dirty="0"/>
            </a:br>
            <a:r>
              <a:rPr lang="en-US" sz="3600" dirty="0"/>
              <a:t>2018-2023 </a:t>
            </a:r>
          </a:p>
        </p:txBody>
      </p:sp>
    </p:spTree>
    <p:extLst>
      <p:ext uri="{BB962C8B-B14F-4D97-AF65-F5344CB8AC3E}">
        <p14:creationId xmlns:p14="http://schemas.microsoft.com/office/powerpoint/2010/main" val="1939857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862" y="2295512"/>
            <a:ext cx="10058400" cy="1450757"/>
          </a:xfrm>
        </p:spPr>
        <p:txBody>
          <a:bodyPr/>
          <a:lstStyle/>
          <a:p>
            <a:pPr algn="ctr"/>
            <a:r>
              <a:rPr lang="en-US" b="1" dirty="0" smtClean="0"/>
              <a:t>GUIDING PRINCIPLES</a:t>
            </a:r>
            <a:endParaRPr lang="en-US" b="1" dirty="0"/>
          </a:p>
        </p:txBody>
      </p:sp>
      <p:sp>
        <p:nvSpPr>
          <p:cNvPr id="4" name="Slide Number Placeholder 3"/>
          <p:cNvSpPr>
            <a:spLocks noGrp="1"/>
          </p:cNvSpPr>
          <p:nvPr>
            <p:ph type="sldNum" sz="quarter" idx="12"/>
          </p:nvPr>
        </p:nvSpPr>
        <p:spPr/>
        <p:txBody>
          <a:bodyPr/>
          <a:lstStyle/>
          <a:p>
            <a:fld id="{FE836554-2264-4735-8506-5F4E98332244}" type="slidenum">
              <a:rPr lang="en-US" smtClean="0"/>
              <a:t>13</a:t>
            </a:fld>
            <a:endParaRPr lang="en-US"/>
          </a:p>
        </p:txBody>
      </p:sp>
      <p:sp>
        <p:nvSpPr>
          <p:cNvPr id="5" name="Rectangle 4"/>
          <p:cNvSpPr/>
          <p:nvPr/>
        </p:nvSpPr>
        <p:spPr>
          <a:xfrm>
            <a:off x="3435927" y="2867891"/>
            <a:ext cx="5223164" cy="10668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596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E836554-2264-4735-8506-5F4E98332244}" type="slidenum">
              <a:rPr lang="en-US" smtClean="0"/>
              <a:t>14</a:t>
            </a:fld>
            <a:endParaRPr lang="en-US"/>
          </a:p>
        </p:txBody>
      </p:sp>
      <p:pic>
        <p:nvPicPr>
          <p:cNvPr id="9" name="Picture 8"/>
          <p:cNvPicPr>
            <a:picLocks noChangeAspect="1"/>
          </p:cNvPicPr>
          <p:nvPr/>
        </p:nvPicPr>
        <p:blipFill rotWithShape="1">
          <a:blip r:embed="rId2"/>
          <a:srcRect b="2041"/>
          <a:stretch/>
        </p:blipFill>
        <p:spPr>
          <a:xfrm>
            <a:off x="1514303" y="374074"/>
            <a:ext cx="9698180" cy="2660072"/>
          </a:xfrm>
          <a:prstGeom prst="rect">
            <a:avLst/>
          </a:prstGeom>
        </p:spPr>
      </p:pic>
      <p:pic>
        <p:nvPicPr>
          <p:cNvPr id="10" name="Picture 9"/>
          <p:cNvPicPr>
            <a:picLocks noChangeAspect="1"/>
          </p:cNvPicPr>
          <p:nvPr/>
        </p:nvPicPr>
        <p:blipFill rotWithShape="1">
          <a:blip r:embed="rId3"/>
          <a:srcRect t="2202"/>
          <a:stretch/>
        </p:blipFill>
        <p:spPr>
          <a:xfrm>
            <a:off x="1573878" y="3283527"/>
            <a:ext cx="9440486" cy="3075709"/>
          </a:xfrm>
          <a:prstGeom prst="rect">
            <a:avLst/>
          </a:prstGeom>
        </p:spPr>
      </p:pic>
    </p:spTree>
    <p:extLst>
      <p:ext uri="{BB962C8B-B14F-4D97-AF65-F5344CB8AC3E}">
        <p14:creationId xmlns:p14="http://schemas.microsoft.com/office/powerpoint/2010/main" val="3685781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E836554-2264-4735-8506-5F4E98332244}" type="slidenum">
              <a:rPr lang="en-US" smtClean="0"/>
              <a:t>15</a:t>
            </a:fld>
            <a:endParaRPr lang="en-US"/>
          </a:p>
        </p:txBody>
      </p:sp>
      <p:pic>
        <p:nvPicPr>
          <p:cNvPr id="3" name="Picture 2"/>
          <p:cNvPicPr>
            <a:picLocks noChangeAspect="1"/>
          </p:cNvPicPr>
          <p:nvPr/>
        </p:nvPicPr>
        <p:blipFill>
          <a:blip r:embed="rId2"/>
          <a:stretch>
            <a:fillRect/>
          </a:stretch>
        </p:blipFill>
        <p:spPr>
          <a:xfrm>
            <a:off x="791570" y="470621"/>
            <a:ext cx="9908275" cy="3782724"/>
          </a:xfrm>
          <a:prstGeom prst="rect">
            <a:avLst/>
          </a:prstGeom>
        </p:spPr>
      </p:pic>
      <p:pic>
        <p:nvPicPr>
          <p:cNvPr id="4" name="Picture 3"/>
          <p:cNvPicPr>
            <a:picLocks noChangeAspect="1"/>
          </p:cNvPicPr>
          <p:nvPr/>
        </p:nvPicPr>
        <p:blipFill>
          <a:blip r:embed="rId3"/>
          <a:stretch>
            <a:fillRect/>
          </a:stretch>
        </p:blipFill>
        <p:spPr>
          <a:xfrm>
            <a:off x="682389" y="3971498"/>
            <a:ext cx="10017456" cy="2333767"/>
          </a:xfrm>
          <a:prstGeom prst="rect">
            <a:avLst/>
          </a:prstGeom>
        </p:spPr>
      </p:pic>
    </p:spTree>
    <p:extLst>
      <p:ext uri="{BB962C8B-B14F-4D97-AF65-F5344CB8AC3E}">
        <p14:creationId xmlns:p14="http://schemas.microsoft.com/office/powerpoint/2010/main" val="3979025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E836554-2264-4735-8506-5F4E98332244}" type="slidenum">
              <a:rPr lang="en-US" smtClean="0"/>
              <a:t>16</a:t>
            </a:fld>
            <a:endParaRPr lang="en-US"/>
          </a:p>
        </p:txBody>
      </p:sp>
      <p:pic>
        <p:nvPicPr>
          <p:cNvPr id="3" name="Picture 2"/>
          <p:cNvPicPr>
            <a:picLocks noChangeAspect="1"/>
          </p:cNvPicPr>
          <p:nvPr/>
        </p:nvPicPr>
        <p:blipFill>
          <a:blip r:embed="rId2"/>
          <a:stretch>
            <a:fillRect/>
          </a:stretch>
        </p:blipFill>
        <p:spPr>
          <a:xfrm>
            <a:off x="736979" y="498763"/>
            <a:ext cx="10475504" cy="5961021"/>
          </a:xfrm>
          <a:prstGeom prst="rect">
            <a:avLst/>
          </a:prstGeom>
        </p:spPr>
      </p:pic>
    </p:spTree>
    <p:extLst>
      <p:ext uri="{BB962C8B-B14F-4D97-AF65-F5344CB8AC3E}">
        <p14:creationId xmlns:p14="http://schemas.microsoft.com/office/powerpoint/2010/main" val="1626639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4083" y="2347415"/>
            <a:ext cx="10058400" cy="1450757"/>
          </a:xfrm>
        </p:spPr>
        <p:txBody>
          <a:bodyPr/>
          <a:lstStyle/>
          <a:p>
            <a:pPr algn="ctr"/>
            <a:r>
              <a:rPr lang="en-US" b="1" dirty="0"/>
              <a:t>P</a:t>
            </a:r>
            <a:r>
              <a:rPr lang="en-US" b="1" dirty="0" smtClean="0"/>
              <a:t>lan Structure and Core Strategies</a:t>
            </a:r>
            <a:endParaRPr lang="en-US" b="1" dirty="0"/>
          </a:p>
        </p:txBody>
      </p:sp>
      <p:sp>
        <p:nvSpPr>
          <p:cNvPr id="2" name="Slide Number Placeholder 1"/>
          <p:cNvSpPr>
            <a:spLocks noGrp="1"/>
          </p:cNvSpPr>
          <p:nvPr>
            <p:ph type="sldNum" sz="quarter" idx="12"/>
          </p:nvPr>
        </p:nvSpPr>
        <p:spPr/>
        <p:txBody>
          <a:bodyPr/>
          <a:lstStyle/>
          <a:p>
            <a:fld id="{FE836554-2264-4735-8506-5F4E98332244}" type="slidenum">
              <a:rPr lang="en-US" smtClean="0"/>
              <a:t>17</a:t>
            </a:fld>
            <a:endParaRPr lang="en-US"/>
          </a:p>
        </p:txBody>
      </p:sp>
      <p:sp>
        <p:nvSpPr>
          <p:cNvPr id="4" name="Rectangle 3"/>
          <p:cNvSpPr/>
          <p:nvPr/>
        </p:nvSpPr>
        <p:spPr>
          <a:xfrm>
            <a:off x="1255593" y="2825087"/>
            <a:ext cx="9956889" cy="15012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981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9308884"/>
              </p:ext>
            </p:extLst>
          </p:nvPr>
        </p:nvGraphicFramePr>
        <p:xfrm>
          <a:off x="1291771" y="95534"/>
          <a:ext cx="9530903" cy="6196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474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317" y="2918968"/>
            <a:ext cx="10058400" cy="1450757"/>
          </a:xfrm>
        </p:spPr>
        <p:txBody>
          <a:bodyPr>
            <a:normAutofit fontScale="90000"/>
          </a:bodyPr>
          <a:lstStyle/>
          <a:p>
            <a:pPr algn="ctr"/>
            <a:r>
              <a:rPr lang="en-US" b="1" dirty="0" smtClean="0"/>
              <a:t>Illinois Adult Education and Literacy </a:t>
            </a:r>
            <a:br>
              <a:rPr lang="en-US" b="1" dirty="0" smtClean="0"/>
            </a:br>
            <a:r>
              <a:rPr lang="en-US" b="1" dirty="0"/>
              <a:t>Draft </a:t>
            </a:r>
            <a:r>
              <a:rPr lang="en-US" b="1" dirty="0" smtClean="0"/>
              <a:t>Strategic Plan</a:t>
            </a:r>
            <a:br>
              <a:rPr lang="en-US" b="1" dirty="0" smtClean="0"/>
            </a:br>
            <a:r>
              <a:rPr lang="en-US" b="1" dirty="0" smtClean="0"/>
              <a:t>Goals &amp; Objectives</a:t>
            </a:r>
            <a:endParaRPr lang="en-US" b="1" dirty="0"/>
          </a:p>
        </p:txBody>
      </p:sp>
      <p:sp>
        <p:nvSpPr>
          <p:cNvPr id="3" name="Slide Number Placeholder 2"/>
          <p:cNvSpPr>
            <a:spLocks noGrp="1"/>
          </p:cNvSpPr>
          <p:nvPr>
            <p:ph type="sldNum" sz="quarter" idx="12"/>
          </p:nvPr>
        </p:nvSpPr>
        <p:spPr/>
        <p:txBody>
          <a:bodyPr/>
          <a:lstStyle/>
          <a:p>
            <a:fld id="{FE836554-2264-4735-8506-5F4E98332244}" type="slidenum">
              <a:rPr lang="en-US" smtClean="0"/>
              <a:t>19</a:t>
            </a:fld>
            <a:endParaRPr lang="en-US"/>
          </a:p>
        </p:txBody>
      </p:sp>
      <p:sp>
        <p:nvSpPr>
          <p:cNvPr id="4" name="Rectangle 3"/>
          <p:cNvSpPr/>
          <p:nvPr/>
        </p:nvSpPr>
        <p:spPr>
          <a:xfrm>
            <a:off x="2119745" y="2479964"/>
            <a:ext cx="7592291" cy="209203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4295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54083" y="3057098"/>
            <a:ext cx="10058400" cy="1450757"/>
          </a:xfrm>
        </p:spPr>
        <p:txBody>
          <a:bodyPr/>
          <a:lstStyle/>
          <a:p>
            <a:pPr algn="ctr"/>
            <a:r>
              <a:rPr lang="en-US" b="1" dirty="0" smtClean="0"/>
              <a:t>Welcome and Introductions</a:t>
            </a:r>
            <a:br>
              <a:rPr lang="en-US" b="1" dirty="0" smtClean="0"/>
            </a:br>
            <a:r>
              <a:rPr lang="en-US" b="1" dirty="0" smtClean="0"/>
              <a:t>Dr. Karen Hunter Anderson</a:t>
            </a:r>
            <a:endParaRPr lang="en-US" b="1" dirty="0"/>
          </a:p>
        </p:txBody>
      </p:sp>
      <p:sp>
        <p:nvSpPr>
          <p:cNvPr id="4" name="Slide Number Placeholder 3"/>
          <p:cNvSpPr>
            <a:spLocks noGrp="1"/>
          </p:cNvSpPr>
          <p:nvPr>
            <p:ph type="sldNum" sz="quarter" idx="12"/>
          </p:nvPr>
        </p:nvSpPr>
        <p:spPr/>
        <p:txBody>
          <a:bodyPr/>
          <a:lstStyle/>
          <a:p>
            <a:fld id="{FE836554-2264-4735-8506-5F4E98332244}" type="slidenum">
              <a:rPr lang="en-US" smtClean="0"/>
              <a:t>2</a:t>
            </a:fld>
            <a:endParaRPr lang="en-US"/>
          </a:p>
        </p:txBody>
      </p:sp>
      <p:sp>
        <p:nvSpPr>
          <p:cNvPr id="6" name="Rectangle 5"/>
          <p:cNvSpPr/>
          <p:nvPr/>
        </p:nvSpPr>
        <p:spPr>
          <a:xfrm>
            <a:off x="2292823" y="3057098"/>
            <a:ext cx="7492621" cy="17332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839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2461767"/>
            <a:ext cx="10058400" cy="1450757"/>
          </a:xfrm>
        </p:spPr>
        <p:txBody>
          <a:bodyPr>
            <a:normAutofit fontScale="90000"/>
          </a:bodyPr>
          <a:lstStyle/>
          <a:p>
            <a:pPr algn="ctr"/>
            <a:r>
              <a:rPr lang="en-US" b="1" dirty="0"/>
              <a:t>Goal #1:  </a:t>
            </a:r>
            <a:r>
              <a:rPr lang="en-US" sz="4400" b="1" dirty="0"/>
              <a:t>Improve Outcomes by Scaling Effective Models and Strategies Across the System</a:t>
            </a:r>
          </a:p>
        </p:txBody>
      </p:sp>
      <p:sp>
        <p:nvSpPr>
          <p:cNvPr id="3" name="Slide Number Placeholder 2"/>
          <p:cNvSpPr>
            <a:spLocks noGrp="1"/>
          </p:cNvSpPr>
          <p:nvPr>
            <p:ph type="sldNum" sz="quarter" idx="12"/>
          </p:nvPr>
        </p:nvSpPr>
        <p:spPr/>
        <p:txBody>
          <a:bodyPr/>
          <a:lstStyle/>
          <a:p>
            <a:fld id="{FE836554-2264-4735-8506-5F4E98332244}" type="slidenum">
              <a:rPr lang="en-US" smtClean="0"/>
              <a:t>20</a:t>
            </a:fld>
            <a:endParaRPr lang="en-US"/>
          </a:p>
        </p:txBody>
      </p:sp>
      <p:sp>
        <p:nvSpPr>
          <p:cNvPr id="4" name="Rounded Rectangle 3"/>
          <p:cNvSpPr/>
          <p:nvPr/>
        </p:nvSpPr>
        <p:spPr>
          <a:xfrm>
            <a:off x="1154083" y="2701636"/>
            <a:ext cx="9860281" cy="121088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568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E836554-2264-4735-8506-5F4E98332244}" type="slidenum">
              <a:rPr lang="en-US" smtClean="0"/>
              <a:t>21</a:t>
            </a:fld>
            <a:endParaRPr lang="en-US"/>
          </a:p>
        </p:txBody>
      </p:sp>
      <p:pic>
        <p:nvPicPr>
          <p:cNvPr id="4" name="Picture 3"/>
          <p:cNvPicPr>
            <a:picLocks noChangeAspect="1"/>
          </p:cNvPicPr>
          <p:nvPr/>
        </p:nvPicPr>
        <p:blipFill>
          <a:blip r:embed="rId2"/>
          <a:stretch>
            <a:fillRect/>
          </a:stretch>
        </p:blipFill>
        <p:spPr>
          <a:xfrm>
            <a:off x="651164" y="232012"/>
            <a:ext cx="11072263" cy="6213615"/>
          </a:xfrm>
          <a:prstGeom prst="rect">
            <a:avLst/>
          </a:prstGeom>
        </p:spPr>
      </p:pic>
    </p:spTree>
    <p:extLst>
      <p:ext uri="{BB962C8B-B14F-4D97-AF65-F5344CB8AC3E}">
        <p14:creationId xmlns:p14="http://schemas.microsoft.com/office/powerpoint/2010/main" val="3105183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083" y="2877403"/>
            <a:ext cx="10058400" cy="1450757"/>
          </a:xfrm>
        </p:spPr>
        <p:txBody>
          <a:bodyPr/>
          <a:lstStyle/>
          <a:p>
            <a:pPr algn="ctr"/>
            <a:r>
              <a:rPr lang="en-US" b="1" dirty="0"/>
              <a:t>Goal #2:  Increase Postsecondary Transitions and Credential Attainment </a:t>
            </a:r>
          </a:p>
        </p:txBody>
      </p:sp>
      <p:sp>
        <p:nvSpPr>
          <p:cNvPr id="3" name="Slide Number Placeholder 2"/>
          <p:cNvSpPr>
            <a:spLocks noGrp="1"/>
          </p:cNvSpPr>
          <p:nvPr>
            <p:ph type="sldNum" sz="quarter" idx="12"/>
          </p:nvPr>
        </p:nvSpPr>
        <p:spPr/>
        <p:txBody>
          <a:bodyPr/>
          <a:lstStyle/>
          <a:p>
            <a:fld id="{FE836554-2264-4735-8506-5F4E98332244}" type="slidenum">
              <a:rPr lang="en-US" smtClean="0"/>
              <a:t>22</a:t>
            </a:fld>
            <a:endParaRPr lang="en-US"/>
          </a:p>
        </p:txBody>
      </p:sp>
      <p:sp>
        <p:nvSpPr>
          <p:cNvPr id="5" name="Rounded Rectangle 4"/>
          <p:cNvSpPr/>
          <p:nvPr/>
        </p:nvSpPr>
        <p:spPr>
          <a:xfrm>
            <a:off x="1482436" y="2877402"/>
            <a:ext cx="9296400" cy="1450757"/>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849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E836554-2264-4735-8506-5F4E98332244}" type="slidenum">
              <a:rPr lang="en-US" smtClean="0"/>
              <a:t>23</a:t>
            </a:fld>
            <a:endParaRPr lang="en-US"/>
          </a:p>
        </p:txBody>
      </p:sp>
      <p:pic>
        <p:nvPicPr>
          <p:cNvPr id="4" name="Picture 3"/>
          <p:cNvPicPr>
            <a:picLocks noChangeAspect="1"/>
          </p:cNvPicPr>
          <p:nvPr/>
        </p:nvPicPr>
        <p:blipFill>
          <a:blip r:embed="rId2"/>
          <a:stretch>
            <a:fillRect/>
          </a:stretch>
        </p:blipFill>
        <p:spPr>
          <a:xfrm>
            <a:off x="965055" y="-96982"/>
            <a:ext cx="10589636" cy="2231448"/>
          </a:xfrm>
          <a:prstGeom prst="rect">
            <a:avLst/>
          </a:prstGeom>
        </p:spPr>
      </p:pic>
      <p:pic>
        <p:nvPicPr>
          <p:cNvPr id="5" name="Picture 4"/>
          <p:cNvPicPr>
            <a:picLocks noChangeAspect="1"/>
          </p:cNvPicPr>
          <p:nvPr/>
        </p:nvPicPr>
        <p:blipFill>
          <a:blip r:embed="rId3"/>
          <a:stretch>
            <a:fillRect/>
          </a:stretch>
        </p:blipFill>
        <p:spPr>
          <a:xfrm>
            <a:off x="965055" y="2134465"/>
            <a:ext cx="10381818" cy="4197061"/>
          </a:xfrm>
          <a:prstGeom prst="rect">
            <a:avLst/>
          </a:prstGeom>
        </p:spPr>
      </p:pic>
    </p:spTree>
    <p:extLst>
      <p:ext uri="{BB962C8B-B14F-4D97-AF65-F5344CB8AC3E}">
        <p14:creationId xmlns:p14="http://schemas.microsoft.com/office/powerpoint/2010/main" val="775679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4083" y="2614167"/>
            <a:ext cx="10058400" cy="1450757"/>
          </a:xfrm>
        </p:spPr>
        <p:txBody>
          <a:bodyPr/>
          <a:lstStyle/>
          <a:p>
            <a:pPr algn="ctr"/>
            <a:r>
              <a:rPr lang="en-US" b="1" dirty="0"/>
              <a:t>Goal #3:  Strengthen College and Career Readiness</a:t>
            </a:r>
          </a:p>
        </p:txBody>
      </p:sp>
      <p:sp>
        <p:nvSpPr>
          <p:cNvPr id="2" name="Slide Number Placeholder 1"/>
          <p:cNvSpPr>
            <a:spLocks noGrp="1"/>
          </p:cNvSpPr>
          <p:nvPr>
            <p:ph type="sldNum" sz="quarter" idx="12"/>
          </p:nvPr>
        </p:nvSpPr>
        <p:spPr/>
        <p:txBody>
          <a:bodyPr/>
          <a:lstStyle/>
          <a:p>
            <a:fld id="{FE836554-2264-4735-8506-5F4E98332244}" type="slidenum">
              <a:rPr lang="en-US" smtClean="0"/>
              <a:t>24</a:t>
            </a:fld>
            <a:endParaRPr lang="en-US"/>
          </a:p>
        </p:txBody>
      </p:sp>
      <p:sp>
        <p:nvSpPr>
          <p:cNvPr id="4" name="Rounded Rectangle 3"/>
          <p:cNvSpPr/>
          <p:nvPr/>
        </p:nvSpPr>
        <p:spPr>
          <a:xfrm>
            <a:off x="1302327" y="2743200"/>
            <a:ext cx="9753600" cy="12192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674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E836554-2264-4735-8506-5F4E98332244}" type="slidenum">
              <a:rPr lang="en-US" smtClean="0"/>
              <a:t>25</a:t>
            </a:fld>
            <a:endParaRPr lang="en-US"/>
          </a:p>
        </p:txBody>
      </p:sp>
      <p:pic>
        <p:nvPicPr>
          <p:cNvPr id="4" name="Picture 3"/>
          <p:cNvPicPr>
            <a:picLocks noChangeAspect="1"/>
          </p:cNvPicPr>
          <p:nvPr/>
        </p:nvPicPr>
        <p:blipFill>
          <a:blip r:embed="rId2"/>
          <a:stretch>
            <a:fillRect/>
          </a:stretch>
        </p:blipFill>
        <p:spPr>
          <a:xfrm>
            <a:off x="377884" y="249382"/>
            <a:ext cx="11121389" cy="6068291"/>
          </a:xfrm>
          <a:prstGeom prst="rect">
            <a:avLst/>
          </a:prstGeom>
        </p:spPr>
      </p:pic>
    </p:spTree>
    <p:extLst>
      <p:ext uri="{BB962C8B-B14F-4D97-AF65-F5344CB8AC3E}">
        <p14:creationId xmlns:p14="http://schemas.microsoft.com/office/powerpoint/2010/main" val="861921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E836554-2264-4735-8506-5F4E98332244}" type="slidenum">
              <a:rPr lang="en-US" smtClean="0"/>
              <a:t>26</a:t>
            </a:fld>
            <a:endParaRPr lang="en-US"/>
          </a:p>
        </p:txBody>
      </p:sp>
      <p:pic>
        <p:nvPicPr>
          <p:cNvPr id="3" name="Picture 2"/>
          <p:cNvPicPr>
            <a:picLocks noChangeAspect="1"/>
          </p:cNvPicPr>
          <p:nvPr/>
        </p:nvPicPr>
        <p:blipFill>
          <a:blip r:embed="rId2"/>
          <a:stretch>
            <a:fillRect/>
          </a:stretch>
        </p:blipFill>
        <p:spPr>
          <a:xfrm>
            <a:off x="545910" y="177422"/>
            <a:ext cx="11232108" cy="6282364"/>
          </a:xfrm>
          <a:prstGeom prst="rect">
            <a:avLst/>
          </a:prstGeom>
        </p:spPr>
      </p:pic>
    </p:spTree>
    <p:extLst>
      <p:ext uri="{BB962C8B-B14F-4D97-AF65-F5344CB8AC3E}">
        <p14:creationId xmlns:p14="http://schemas.microsoft.com/office/powerpoint/2010/main" val="1239103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2808" y="2641876"/>
            <a:ext cx="10058400" cy="1450757"/>
          </a:xfrm>
        </p:spPr>
        <p:txBody>
          <a:bodyPr>
            <a:normAutofit fontScale="90000"/>
          </a:bodyPr>
          <a:lstStyle/>
          <a:p>
            <a:pPr algn="ctr"/>
            <a:r>
              <a:rPr lang="en-US" b="1" dirty="0"/>
              <a:t>Goal #4:  Develop </a:t>
            </a:r>
            <a:r>
              <a:rPr lang="en-US" b="1" dirty="0" smtClean="0"/>
              <a:t>Life-long </a:t>
            </a:r>
            <a:r>
              <a:rPr lang="en-US" b="1" dirty="0"/>
              <a:t>Career Pathways Systems &amp; Enabling Technologies</a:t>
            </a:r>
          </a:p>
        </p:txBody>
      </p:sp>
      <p:sp>
        <p:nvSpPr>
          <p:cNvPr id="2" name="Slide Number Placeholder 1"/>
          <p:cNvSpPr>
            <a:spLocks noGrp="1"/>
          </p:cNvSpPr>
          <p:nvPr>
            <p:ph type="sldNum" sz="quarter" idx="12"/>
          </p:nvPr>
        </p:nvSpPr>
        <p:spPr/>
        <p:txBody>
          <a:bodyPr/>
          <a:lstStyle/>
          <a:p>
            <a:fld id="{FE836554-2264-4735-8506-5F4E98332244}" type="slidenum">
              <a:rPr lang="en-US" smtClean="0"/>
              <a:t>27</a:t>
            </a:fld>
            <a:endParaRPr lang="en-US"/>
          </a:p>
        </p:txBody>
      </p:sp>
      <p:sp>
        <p:nvSpPr>
          <p:cNvPr id="5" name="Rounded Rectangle 4"/>
          <p:cNvSpPr/>
          <p:nvPr/>
        </p:nvSpPr>
        <p:spPr>
          <a:xfrm>
            <a:off x="1565563" y="2854035"/>
            <a:ext cx="9490363" cy="1238597"/>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449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E836554-2264-4735-8506-5F4E98332244}" type="slidenum">
              <a:rPr lang="en-US" smtClean="0"/>
              <a:t>28</a:t>
            </a:fld>
            <a:endParaRPr lang="en-US"/>
          </a:p>
        </p:txBody>
      </p:sp>
      <p:pic>
        <p:nvPicPr>
          <p:cNvPr id="4" name="Picture 3"/>
          <p:cNvPicPr>
            <a:picLocks noChangeAspect="1"/>
          </p:cNvPicPr>
          <p:nvPr/>
        </p:nvPicPr>
        <p:blipFill>
          <a:blip r:embed="rId2"/>
          <a:stretch>
            <a:fillRect/>
          </a:stretch>
        </p:blipFill>
        <p:spPr>
          <a:xfrm>
            <a:off x="540328" y="0"/>
            <a:ext cx="11402290" cy="6346209"/>
          </a:xfrm>
          <a:prstGeom prst="rect">
            <a:avLst/>
          </a:prstGeom>
        </p:spPr>
      </p:pic>
    </p:spTree>
    <p:extLst>
      <p:ext uri="{BB962C8B-B14F-4D97-AF65-F5344CB8AC3E}">
        <p14:creationId xmlns:p14="http://schemas.microsoft.com/office/powerpoint/2010/main" val="3313021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2136668"/>
            <a:ext cx="10058400" cy="1450757"/>
          </a:xfrm>
        </p:spPr>
        <p:txBody>
          <a:bodyPr/>
          <a:lstStyle/>
          <a:p>
            <a:pPr algn="ctr"/>
            <a:r>
              <a:rPr lang="en-US" b="1" dirty="0" smtClean="0"/>
              <a:t>KEY OUTCOMES &amp; NEXT STEPS</a:t>
            </a:r>
            <a:endParaRPr lang="en-US" b="1" dirty="0"/>
          </a:p>
        </p:txBody>
      </p:sp>
      <p:sp>
        <p:nvSpPr>
          <p:cNvPr id="3" name="Slide Number Placeholder 2"/>
          <p:cNvSpPr>
            <a:spLocks noGrp="1"/>
          </p:cNvSpPr>
          <p:nvPr>
            <p:ph type="sldNum" sz="quarter" idx="12"/>
          </p:nvPr>
        </p:nvSpPr>
        <p:spPr/>
        <p:txBody>
          <a:bodyPr/>
          <a:lstStyle/>
          <a:p>
            <a:fld id="{FE836554-2264-4735-8506-5F4E98332244}" type="slidenum">
              <a:rPr lang="en-US" smtClean="0"/>
              <a:t>29</a:t>
            </a:fld>
            <a:endParaRPr lang="en-US"/>
          </a:p>
        </p:txBody>
      </p:sp>
      <p:sp>
        <p:nvSpPr>
          <p:cNvPr id="4" name="Rectangle 3"/>
          <p:cNvSpPr/>
          <p:nvPr/>
        </p:nvSpPr>
        <p:spPr>
          <a:xfrm>
            <a:off x="2415654" y="2535382"/>
            <a:ext cx="7629098" cy="135774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079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36728"/>
            <a:ext cx="10058400" cy="1084997"/>
          </a:xfrm>
        </p:spPr>
        <p:txBody>
          <a:bodyPr/>
          <a:lstStyle/>
          <a:p>
            <a:r>
              <a:rPr lang="en-US" b="1" dirty="0" smtClean="0"/>
              <a:t>Purpose of the Meeting</a:t>
            </a:r>
            <a:endParaRPr lang="en-US" b="1" dirty="0"/>
          </a:p>
        </p:txBody>
      </p:sp>
      <p:sp>
        <p:nvSpPr>
          <p:cNvPr id="3" name="Content Placeholder 2"/>
          <p:cNvSpPr>
            <a:spLocks noGrp="1"/>
          </p:cNvSpPr>
          <p:nvPr>
            <p:ph idx="1"/>
          </p:nvPr>
        </p:nvSpPr>
        <p:spPr>
          <a:xfrm>
            <a:off x="1097280" y="1737360"/>
            <a:ext cx="10058400" cy="4621876"/>
          </a:xfrm>
        </p:spPr>
        <p:txBody>
          <a:bodyPr>
            <a:normAutofit/>
          </a:bodyPr>
          <a:lstStyle/>
          <a:p>
            <a:pPr lvl="1">
              <a:buFont typeface="Wingdings" panose="05000000000000000000" pitchFamily="2" charset="2"/>
              <a:buChar char="q"/>
            </a:pPr>
            <a:r>
              <a:rPr lang="en-US" sz="2600" dirty="0" smtClean="0"/>
              <a:t>  Review the Activities of the Taskforce</a:t>
            </a:r>
          </a:p>
          <a:p>
            <a:pPr lvl="1">
              <a:buFont typeface="Wingdings" panose="05000000000000000000" pitchFamily="2" charset="2"/>
              <a:buChar char="q"/>
            </a:pPr>
            <a:r>
              <a:rPr lang="en-US" sz="2600" dirty="0" smtClean="0"/>
              <a:t>  Review the Vision and Guiding Principles</a:t>
            </a:r>
          </a:p>
          <a:p>
            <a:pPr lvl="1">
              <a:buFont typeface="Wingdings" panose="05000000000000000000" pitchFamily="2" charset="2"/>
              <a:buChar char="q"/>
            </a:pPr>
            <a:r>
              <a:rPr lang="en-US" sz="2600" dirty="0" smtClean="0"/>
              <a:t>  Review and consider the comments from the Public Forum</a:t>
            </a:r>
          </a:p>
          <a:p>
            <a:pPr lvl="1">
              <a:buFont typeface="Wingdings" panose="05000000000000000000" pitchFamily="2" charset="2"/>
              <a:buChar char="q"/>
            </a:pPr>
            <a:r>
              <a:rPr lang="en-US" sz="2600" dirty="0" smtClean="0"/>
              <a:t>  Review the four Goals and proposed Objectives</a:t>
            </a:r>
          </a:p>
          <a:p>
            <a:pPr lvl="1">
              <a:buFont typeface="Wingdings" panose="05000000000000000000" pitchFamily="2" charset="2"/>
              <a:buChar char="q"/>
            </a:pPr>
            <a:r>
              <a:rPr lang="en-US" sz="2600" dirty="0" smtClean="0"/>
              <a:t>  Next Steps  </a:t>
            </a:r>
          </a:p>
          <a:p>
            <a:pPr lvl="1">
              <a:buFont typeface="Wingdings" panose="05000000000000000000" pitchFamily="2" charset="2"/>
              <a:buChar char="q"/>
            </a:pPr>
            <a:endParaRPr lang="en-US" sz="2600" dirty="0"/>
          </a:p>
        </p:txBody>
      </p:sp>
      <p:sp>
        <p:nvSpPr>
          <p:cNvPr id="4" name="Slide Number Placeholder 3"/>
          <p:cNvSpPr>
            <a:spLocks noGrp="1"/>
          </p:cNvSpPr>
          <p:nvPr>
            <p:ph type="sldNum" sz="quarter" idx="12"/>
          </p:nvPr>
        </p:nvSpPr>
        <p:spPr/>
        <p:txBody>
          <a:bodyPr/>
          <a:lstStyle/>
          <a:p>
            <a:fld id="{FE836554-2264-4735-8506-5F4E98332244}" type="slidenum">
              <a:rPr lang="en-US" smtClean="0"/>
              <a:t>3</a:t>
            </a:fld>
            <a:endParaRPr lang="en-US"/>
          </a:p>
        </p:txBody>
      </p:sp>
    </p:spTree>
    <p:extLst>
      <p:ext uri="{BB962C8B-B14F-4D97-AF65-F5344CB8AC3E}">
        <p14:creationId xmlns:p14="http://schemas.microsoft.com/office/powerpoint/2010/main" val="3708664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836554-2264-4735-8506-5F4E98332244}" type="slidenum">
              <a:rPr lang="en-US" smtClean="0"/>
              <a:t>30</a:t>
            </a:fld>
            <a:endParaRPr lang="en-US"/>
          </a:p>
        </p:txBody>
      </p:sp>
      <p:sp>
        <p:nvSpPr>
          <p:cNvPr id="3" name="Content Placeholder 2"/>
          <p:cNvSpPr>
            <a:spLocks noGrp="1"/>
          </p:cNvSpPr>
          <p:nvPr>
            <p:ph sz="half" idx="4294967295"/>
          </p:nvPr>
        </p:nvSpPr>
        <p:spPr>
          <a:xfrm>
            <a:off x="163773" y="1296536"/>
            <a:ext cx="6993857" cy="5308979"/>
          </a:xfrm>
        </p:spPr>
        <p:txBody>
          <a:bodyPr>
            <a:normAutofit/>
          </a:bodyPr>
          <a:lstStyle/>
          <a:p>
            <a:pPr marL="201168" lvl="1" indent="0">
              <a:lnSpc>
                <a:spcPct val="100000"/>
              </a:lnSpc>
              <a:spcBef>
                <a:spcPts val="0"/>
              </a:spcBef>
              <a:spcAft>
                <a:spcPts val="0"/>
              </a:spcAft>
              <a:buNone/>
            </a:pPr>
            <a:endParaRPr lang="en-US" sz="2200" dirty="0" smtClean="0"/>
          </a:p>
          <a:p>
            <a:pPr>
              <a:lnSpc>
                <a:spcPct val="100000"/>
              </a:lnSpc>
              <a:spcBef>
                <a:spcPts val="0"/>
              </a:spcBef>
              <a:spcAft>
                <a:spcPts val="0"/>
              </a:spcAft>
              <a:buFont typeface="Wingdings" panose="05000000000000000000" pitchFamily="2" charset="2"/>
              <a:buChar char="v"/>
            </a:pPr>
            <a:r>
              <a:rPr lang="en-US" sz="2200" dirty="0"/>
              <a:t> </a:t>
            </a:r>
            <a:r>
              <a:rPr lang="en-US" sz="2200" dirty="0" smtClean="0"/>
              <a:t> Final Version to Taskforce Members on </a:t>
            </a:r>
            <a:r>
              <a:rPr lang="en-US" sz="2200" b="1" dirty="0" smtClean="0"/>
              <a:t>January 23, 2018</a:t>
            </a:r>
          </a:p>
          <a:p>
            <a:pPr lvl="1">
              <a:lnSpc>
                <a:spcPct val="100000"/>
              </a:lnSpc>
              <a:spcBef>
                <a:spcPts val="0"/>
              </a:spcBef>
              <a:spcAft>
                <a:spcPts val="0"/>
              </a:spcAft>
              <a:buFont typeface="Wingdings" panose="05000000000000000000" pitchFamily="2" charset="2"/>
              <a:buChar char="v"/>
            </a:pPr>
            <a:r>
              <a:rPr lang="en-US" sz="2200" dirty="0" smtClean="0"/>
              <a:t>Final Comments due </a:t>
            </a:r>
            <a:r>
              <a:rPr lang="en-US" sz="2200" b="1" dirty="0" smtClean="0"/>
              <a:t>January 26, 2018 at 12:00 noon</a:t>
            </a:r>
          </a:p>
          <a:p>
            <a:pPr lvl="1">
              <a:lnSpc>
                <a:spcPct val="100000"/>
              </a:lnSpc>
              <a:spcBef>
                <a:spcPts val="0"/>
              </a:spcBef>
              <a:spcAft>
                <a:spcPts val="0"/>
              </a:spcAft>
              <a:buFont typeface="Wingdings" panose="05000000000000000000" pitchFamily="2" charset="2"/>
              <a:buChar char="v"/>
            </a:pPr>
            <a:endParaRPr lang="en-US" sz="2200" dirty="0" smtClean="0"/>
          </a:p>
          <a:p>
            <a:pPr>
              <a:lnSpc>
                <a:spcPct val="100000"/>
              </a:lnSpc>
              <a:spcBef>
                <a:spcPts val="0"/>
              </a:spcBef>
              <a:spcAft>
                <a:spcPts val="0"/>
              </a:spcAft>
              <a:buFont typeface="Wingdings" panose="05000000000000000000" pitchFamily="2" charset="2"/>
              <a:buChar char="v"/>
            </a:pPr>
            <a:r>
              <a:rPr lang="en-US" sz="2200" dirty="0" smtClean="0"/>
              <a:t>  </a:t>
            </a:r>
            <a:r>
              <a:rPr lang="en-US" sz="2200" b="1" dirty="0" smtClean="0"/>
              <a:t>Submit the Adult Education &amp; Literacy Strategic Plan to the Governor and General Assembly </a:t>
            </a:r>
            <a:r>
              <a:rPr lang="en-US" sz="2200" b="1" dirty="0"/>
              <a:t>-</a:t>
            </a:r>
            <a:r>
              <a:rPr lang="en-US" sz="2200" b="1" dirty="0" smtClean="0"/>
              <a:t> January 31, 2018</a:t>
            </a:r>
          </a:p>
          <a:p>
            <a:pPr>
              <a:lnSpc>
                <a:spcPct val="100000"/>
              </a:lnSpc>
              <a:spcBef>
                <a:spcPts val="0"/>
              </a:spcBef>
              <a:spcAft>
                <a:spcPts val="0"/>
              </a:spcAft>
              <a:buFont typeface="Wingdings" panose="05000000000000000000" pitchFamily="2" charset="2"/>
              <a:buChar char="v"/>
            </a:pPr>
            <a:endParaRPr lang="en-US" sz="2400" b="1" dirty="0"/>
          </a:p>
          <a:p>
            <a:pPr>
              <a:lnSpc>
                <a:spcPct val="100000"/>
              </a:lnSpc>
              <a:spcBef>
                <a:spcPts val="0"/>
              </a:spcBef>
              <a:spcAft>
                <a:spcPts val="0"/>
              </a:spcAft>
              <a:buFont typeface="Wingdings" panose="05000000000000000000" pitchFamily="2" charset="2"/>
              <a:buChar char="v"/>
            </a:pPr>
            <a:endParaRPr lang="en-US" b="1" dirty="0" smtClean="0"/>
          </a:p>
          <a:p>
            <a:pPr>
              <a:lnSpc>
                <a:spcPct val="100000"/>
              </a:lnSpc>
              <a:spcBef>
                <a:spcPts val="0"/>
              </a:spcBef>
              <a:spcAft>
                <a:spcPts val="0"/>
              </a:spcAft>
              <a:buFont typeface="Wingdings" panose="05000000000000000000" pitchFamily="2" charset="2"/>
              <a:buChar char="v"/>
            </a:pPr>
            <a:endParaRPr lang="en-US" b="1" dirty="0"/>
          </a:p>
          <a:p>
            <a:pPr>
              <a:lnSpc>
                <a:spcPct val="100000"/>
              </a:lnSpc>
              <a:spcBef>
                <a:spcPts val="0"/>
              </a:spcBef>
              <a:spcAft>
                <a:spcPts val="0"/>
              </a:spcAft>
              <a:buFont typeface="Wingdings" panose="05000000000000000000" pitchFamily="2" charset="2"/>
              <a:buChar char="v"/>
            </a:pPr>
            <a:endParaRPr lang="en-US" b="1" dirty="0" smtClean="0"/>
          </a:p>
          <a:p>
            <a:pPr>
              <a:lnSpc>
                <a:spcPct val="100000"/>
              </a:lnSpc>
              <a:spcBef>
                <a:spcPts val="0"/>
              </a:spcBef>
              <a:spcAft>
                <a:spcPts val="0"/>
              </a:spcAft>
              <a:buFont typeface="Wingdings" panose="05000000000000000000" pitchFamily="2" charset="2"/>
              <a:buChar char="v"/>
            </a:pPr>
            <a:endParaRPr lang="en-US" b="1" dirty="0" smtClean="0"/>
          </a:p>
          <a:p>
            <a:pPr marL="0" indent="0">
              <a:lnSpc>
                <a:spcPct val="100000"/>
              </a:lnSpc>
              <a:spcBef>
                <a:spcPts val="0"/>
              </a:spcBef>
              <a:spcAft>
                <a:spcPts val="0"/>
              </a:spcAft>
              <a:buNone/>
            </a:pPr>
            <a:r>
              <a:rPr lang="en-US" b="1" dirty="0" smtClean="0"/>
              <a:t>   _____________________________________________________</a:t>
            </a:r>
            <a:endParaRPr lang="en-US" b="1" dirty="0"/>
          </a:p>
          <a:p>
            <a:pPr>
              <a:lnSpc>
                <a:spcPct val="100000"/>
              </a:lnSpc>
              <a:spcBef>
                <a:spcPts val="0"/>
              </a:spcBef>
              <a:spcAft>
                <a:spcPts val="0"/>
              </a:spcAft>
              <a:buFont typeface="Wingdings" panose="05000000000000000000" pitchFamily="2" charset="2"/>
              <a:buChar char="v"/>
            </a:pPr>
            <a:r>
              <a:rPr lang="en-US" sz="2200" b="1" dirty="0" smtClean="0"/>
              <a:t>Development of Action Steps –Feb-April 2018</a:t>
            </a:r>
            <a:endParaRPr lang="en-US" sz="2200" b="1" dirty="0"/>
          </a:p>
        </p:txBody>
      </p:sp>
      <p:pic>
        <p:nvPicPr>
          <p:cNvPr id="6" name="Content Placeholder 5"/>
          <p:cNvPicPr>
            <a:picLocks noGrp="1" noChangeAspect="1"/>
          </p:cNvPicPr>
          <p:nvPr>
            <p:ph sz="half" idx="4294967295"/>
          </p:nvPr>
        </p:nvPicPr>
        <p:blipFill>
          <a:blip r:embed="rId2"/>
          <a:stretch>
            <a:fillRect/>
          </a:stretch>
        </p:blipFill>
        <p:spPr>
          <a:xfrm>
            <a:off x="7390380" y="212843"/>
            <a:ext cx="4064000" cy="5980962"/>
          </a:xfrm>
          <a:prstGeom prst="rect">
            <a:avLst/>
          </a:prstGeom>
          <a:ln w="76200">
            <a:solidFill>
              <a:schemeClr val="tx1"/>
            </a:solidFill>
          </a:ln>
        </p:spPr>
      </p:pic>
      <p:sp>
        <p:nvSpPr>
          <p:cNvPr id="16" name="Oval 15"/>
          <p:cNvSpPr/>
          <p:nvPr/>
        </p:nvSpPr>
        <p:spPr>
          <a:xfrm>
            <a:off x="8666018" y="3753134"/>
            <a:ext cx="682698" cy="779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283005" y="3753134"/>
            <a:ext cx="635204" cy="77917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12-Point Star 17"/>
          <p:cNvSpPr/>
          <p:nvPr/>
        </p:nvSpPr>
        <p:spPr>
          <a:xfrm>
            <a:off x="9135855" y="4448658"/>
            <a:ext cx="914400" cy="914400"/>
          </a:xfrm>
          <a:prstGeom prst="star12">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1661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84730" y="2584450"/>
            <a:ext cx="10058400" cy="1207620"/>
          </a:xfrm>
        </p:spPr>
        <p:txBody>
          <a:bodyPr>
            <a:normAutofit/>
          </a:bodyPr>
          <a:lstStyle/>
          <a:p>
            <a:pPr algn="ctr"/>
            <a:r>
              <a:rPr lang="en-US" sz="6000" b="1" dirty="0" smtClean="0"/>
              <a:t>Questions and Comments</a:t>
            </a:r>
            <a:endParaRPr lang="en-US" sz="6000" b="1" dirty="0"/>
          </a:p>
        </p:txBody>
      </p:sp>
      <p:sp>
        <p:nvSpPr>
          <p:cNvPr id="4" name="Slide Number Placeholder 3"/>
          <p:cNvSpPr>
            <a:spLocks noGrp="1"/>
          </p:cNvSpPr>
          <p:nvPr>
            <p:ph type="sldNum" sz="quarter" idx="12"/>
          </p:nvPr>
        </p:nvSpPr>
        <p:spPr/>
        <p:txBody>
          <a:bodyPr/>
          <a:lstStyle/>
          <a:p>
            <a:fld id="{FE836554-2264-4735-8506-5F4E98332244}" type="slidenum">
              <a:rPr lang="en-US" smtClean="0"/>
              <a:t>31</a:t>
            </a:fld>
            <a:endParaRPr lang="en-US"/>
          </a:p>
        </p:txBody>
      </p:sp>
      <p:sp>
        <p:nvSpPr>
          <p:cNvPr id="2" name="Oval 1"/>
          <p:cNvSpPr/>
          <p:nvPr/>
        </p:nvSpPr>
        <p:spPr>
          <a:xfrm>
            <a:off x="1537855" y="2258291"/>
            <a:ext cx="9157854" cy="1565564"/>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4177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Additional Questions </a:t>
            </a:r>
            <a:endParaRPr lang="en-US" b="1" dirty="0"/>
          </a:p>
        </p:txBody>
      </p:sp>
      <p:sp>
        <p:nvSpPr>
          <p:cNvPr id="3" name="Content Placeholder 2"/>
          <p:cNvSpPr>
            <a:spLocks noGrp="1"/>
          </p:cNvSpPr>
          <p:nvPr>
            <p:ph idx="1"/>
          </p:nvPr>
        </p:nvSpPr>
        <p:spPr/>
        <p:txBody>
          <a:bodyPr/>
          <a:lstStyle/>
          <a:p>
            <a:endParaRPr lang="en-US" dirty="0" smtClean="0"/>
          </a:p>
          <a:p>
            <a:r>
              <a:rPr lang="en-US" sz="2800" dirty="0" smtClean="0"/>
              <a:t>Contact:</a:t>
            </a:r>
            <a:endParaRPr lang="en-US" sz="2800" dirty="0"/>
          </a:p>
          <a:p>
            <a:r>
              <a:rPr lang="en-US" sz="2800" dirty="0" smtClean="0"/>
              <a:t>Jennifer Foster, Deputy Director for Adult Education and Workforce</a:t>
            </a:r>
          </a:p>
          <a:p>
            <a:r>
              <a:rPr lang="en-US" sz="2800" dirty="0" smtClean="0">
                <a:hlinkClick r:id="rId3"/>
              </a:rPr>
              <a:t>Jennifer.Foster@illinois.gov</a:t>
            </a:r>
            <a:r>
              <a:rPr lang="en-US" sz="2800" dirty="0" smtClean="0"/>
              <a:t> </a:t>
            </a:r>
            <a:endParaRPr lang="en-US" sz="2800" dirty="0"/>
          </a:p>
        </p:txBody>
      </p:sp>
      <p:sp>
        <p:nvSpPr>
          <p:cNvPr id="4" name="Slide Number Placeholder 3"/>
          <p:cNvSpPr>
            <a:spLocks noGrp="1"/>
          </p:cNvSpPr>
          <p:nvPr>
            <p:ph type="sldNum" sz="quarter" idx="12"/>
          </p:nvPr>
        </p:nvSpPr>
        <p:spPr/>
        <p:txBody>
          <a:bodyPr/>
          <a:lstStyle/>
          <a:p>
            <a:fld id="{FE836554-2264-4735-8506-5F4E98332244}" type="slidenum">
              <a:rPr lang="en-US" smtClean="0"/>
              <a:t>32</a:t>
            </a:fld>
            <a:endParaRPr lang="en-US"/>
          </a:p>
        </p:txBody>
      </p:sp>
    </p:spTree>
    <p:extLst>
      <p:ext uri="{BB962C8B-B14F-4D97-AF65-F5344CB8AC3E}">
        <p14:creationId xmlns:p14="http://schemas.microsoft.com/office/powerpoint/2010/main" val="3267700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Activities:</a:t>
            </a:r>
            <a:endParaRPr lang="en-US" b="1"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800" dirty="0"/>
              <a:t>  </a:t>
            </a:r>
            <a:r>
              <a:rPr lang="en-US" sz="2800" dirty="0" smtClean="0"/>
              <a:t>Group Work between October 2017 and January 2018</a:t>
            </a:r>
          </a:p>
          <a:p>
            <a:pPr>
              <a:buFont typeface="Wingdings" panose="05000000000000000000" pitchFamily="2" charset="2"/>
              <a:buChar char="q"/>
            </a:pPr>
            <a:r>
              <a:rPr lang="en-US" sz="2800" dirty="0" smtClean="0"/>
              <a:t>  Draft Adult Education Strategic Plan Released-January 5, 2018  </a:t>
            </a:r>
          </a:p>
          <a:p>
            <a:pPr>
              <a:buFont typeface="Wingdings" panose="05000000000000000000" pitchFamily="2" charset="2"/>
              <a:buChar char="q"/>
            </a:pPr>
            <a:r>
              <a:rPr lang="en-US" sz="2800" dirty="0"/>
              <a:t> </a:t>
            </a:r>
            <a:r>
              <a:rPr lang="en-US" sz="2800" dirty="0" smtClean="0"/>
              <a:t> Public Comment Forums</a:t>
            </a:r>
          </a:p>
          <a:p>
            <a:pPr lvl="1">
              <a:buFont typeface="Wingdings" panose="05000000000000000000" pitchFamily="2" charset="2"/>
              <a:buChar char="q"/>
            </a:pPr>
            <a:r>
              <a:rPr lang="en-US" sz="2800" dirty="0"/>
              <a:t> </a:t>
            </a:r>
            <a:r>
              <a:rPr lang="en-US" sz="2800" dirty="0" smtClean="0"/>
              <a:t> Webinar on January 9, 2018</a:t>
            </a:r>
          </a:p>
          <a:p>
            <a:pPr lvl="1">
              <a:buFont typeface="Wingdings" panose="05000000000000000000" pitchFamily="2" charset="2"/>
              <a:buChar char="q"/>
            </a:pPr>
            <a:r>
              <a:rPr lang="en-US" sz="2800" dirty="0"/>
              <a:t> </a:t>
            </a:r>
            <a:r>
              <a:rPr lang="en-US" sz="2800" dirty="0" smtClean="0"/>
              <a:t> Bloomington, IL –  January 10, 2018</a:t>
            </a:r>
          </a:p>
          <a:p>
            <a:pPr lvl="1">
              <a:buFont typeface="Wingdings" panose="05000000000000000000" pitchFamily="2" charset="2"/>
              <a:buChar char="q"/>
            </a:pPr>
            <a:r>
              <a:rPr lang="en-US" sz="2800" dirty="0"/>
              <a:t> </a:t>
            </a:r>
            <a:r>
              <a:rPr lang="en-US" sz="2800" dirty="0" smtClean="0"/>
              <a:t> Palos Hills, IL – January 12, 2018</a:t>
            </a:r>
          </a:p>
          <a:p>
            <a:pPr>
              <a:buFont typeface="Wingdings" panose="05000000000000000000" pitchFamily="2" charset="2"/>
              <a:buChar char="q"/>
            </a:pPr>
            <a:r>
              <a:rPr lang="en-US" sz="2800" dirty="0" smtClean="0"/>
              <a:t>  Written Comments – January 12, 2018</a:t>
            </a:r>
          </a:p>
          <a:p>
            <a:pPr>
              <a:buFont typeface="Wingdings" panose="05000000000000000000" pitchFamily="2" charset="2"/>
              <a:buChar char="q"/>
            </a:pPr>
            <a:endParaRPr lang="en-US" sz="2800" dirty="0" smtClean="0"/>
          </a:p>
        </p:txBody>
      </p:sp>
      <p:sp>
        <p:nvSpPr>
          <p:cNvPr id="4" name="Slide Number Placeholder 3"/>
          <p:cNvSpPr>
            <a:spLocks noGrp="1"/>
          </p:cNvSpPr>
          <p:nvPr>
            <p:ph type="sldNum" sz="quarter" idx="12"/>
          </p:nvPr>
        </p:nvSpPr>
        <p:spPr/>
        <p:txBody>
          <a:bodyPr/>
          <a:lstStyle/>
          <a:p>
            <a:fld id="{FE836554-2264-4735-8506-5F4E98332244}" type="slidenum">
              <a:rPr lang="en-US" smtClean="0"/>
              <a:t>4</a:t>
            </a:fld>
            <a:endParaRPr lang="en-US"/>
          </a:p>
        </p:txBody>
      </p:sp>
    </p:spTree>
    <p:extLst>
      <p:ext uri="{BB962C8B-B14F-4D97-AF65-F5344CB8AC3E}">
        <p14:creationId xmlns:p14="http://schemas.microsoft.com/office/powerpoint/2010/main" val="1134590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Strategic Plan Goals:  </a:t>
            </a:r>
            <a:endParaRPr lang="en-US" b="1"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  </a:t>
            </a:r>
            <a:r>
              <a:rPr lang="en-US" sz="2800" dirty="0" smtClean="0"/>
              <a:t>Goal #1- Improve Outcomes by Scaling Effective Models and Strategies Across the System</a:t>
            </a:r>
          </a:p>
          <a:p>
            <a:pPr>
              <a:buFont typeface="Wingdings" panose="05000000000000000000" pitchFamily="2" charset="2"/>
              <a:buChar char="q"/>
            </a:pPr>
            <a:r>
              <a:rPr lang="en-US" sz="2800" dirty="0"/>
              <a:t> </a:t>
            </a:r>
            <a:r>
              <a:rPr lang="en-US" sz="2800" dirty="0" smtClean="0"/>
              <a:t> Goal #2- Increase Postsecondary Transitions and Credential Attainment</a:t>
            </a:r>
          </a:p>
          <a:p>
            <a:pPr>
              <a:buFont typeface="Wingdings" panose="05000000000000000000" pitchFamily="2" charset="2"/>
              <a:buChar char="q"/>
            </a:pPr>
            <a:r>
              <a:rPr lang="en-US" sz="2800" dirty="0"/>
              <a:t> </a:t>
            </a:r>
            <a:r>
              <a:rPr lang="en-US" sz="2800" dirty="0" smtClean="0"/>
              <a:t> Goal #3- Strengthen College and Career Readiness</a:t>
            </a:r>
          </a:p>
          <a:p>
            <a:pPr>
              <a:buFont typeface="Wingdings" panose="05000000000000000000" pitchFamily="2" charset="2"/>
              <a:buChar char="q"/>
            </a:pPr>
            <a:r>
              <a:rPr lang="en-US" sz="2800" dirty="0"/>
              <a:t> </a:t>
            </a:r>
            <a:r>
              <a:rPr lang="en-US" sz="2800" dirty="0" smtClean="0"/>
              <a:t> Goal #4- Develop life-long Career Pathway Systems &amp; Enabling Technologies</a:t>
            </a:r>
            <a:endParaRPr lang="en-US" sz="2800" dirty="0"/>
          </a:p>
        </p:txBody>
      </p:sp>
      <p:sp>
        <p:nvSpPr>
          <p:cNvPr id="4" name="Slide Number Placeholder 3"/>
          <p:cNvSpPr>
            <a:spLocks noGrp="1"/>
          </p:cNvSpPr>
          <p:nvPr>
            <p:ph type="sldNum" sz="quarter" idx="12"/>
          </p:nvPr>
        </p:nvSpPr>
        <p:spPr/>
        <p:txBody>
          <a:bodyPr/>
          <a:lstStyle/>
          <a:p>
            <a:fld id="{FE836554-2264-4735-8506-5F4E98332244}" type="slidenum">
              <a:rPr lang="en-US" smtClean="0"/>
              <a:t>5</a:t>
            </a:fld>
            <a:endParaRPr lang="en-US"/>
          </a:p>
        </p:txBody>
      </p:sp>
    </p:spTree>
    <p:extLst>
      <p:ext uri="{BB962C8B-B14F-4D97-AF65-F5344CB8AC3E}">
        <p14:creationId xmlns:p14="http://schemas.microsoft.com/office/powerpoint/2010/main" val="2294813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32030"/>
            <a:ext cx="10115204" cy="1126561"/>
          </a:xfrm>
        </p:spPr>
        <p:txBody>
          <a:bodyPr>
            <a:noAutofit/>
          </a:bodyPr>
          <a:lstStyle/>
          <a:p>
            <a:r>
              <a:rPr lang="en-US" sz="4000" b="1" dirty="0" smtClean="0"/>
              <a:t>Why develop a Strategic Plan for Adult Education?</a:t>
            </a:r>
            <a:endParaRPr lang="en-US" sz="4000" b="1" dirty="0"/>
          </a:p>
        </p:txBody>
      </p:sp>
      <p:sp>
        <p:nvSpPr>
          <p:cNvPr id="3" name="Content Placeholder 2"/>
          <p:cNvSpPr>
            <a:spLocks noGrp="1"/>
          </p:cNvSpPr>
          <p:nvPr>
            <p:ph idx="1"/>
          </p:nvPr>
        </p:nvSpPr>
        <p:spPr>
          <a:xfrm>
            <a:off x="1097280" y="2743200"/>
            <a:ext cx="10623665" cy="2673927"/>
          </a:xfrm>
        </p:spPr>
        <p:txBody>
          <a:bodyPr>
            <a:normAutofit/>
          </a:bodyPr>
          <a:lstStyle/>
          <a:p>
            <a:pPr>
              <a:buFont typeface="Wingdings" panose="05000000000000000000" pitchFamily="2" charset="2"/>
              <a:buChar char="q"/>
            </a:pPr>
            <a:r>
              <a:rPr lang="en-US" sz="2800" b="1" dirty="0" smtClean="0"/>
              <a:t> There </a:t>
            </a:r>
            <a:r>
              <a:rPr lang="en-US" sz="2800" b="1" dirty="0"/>
              <a:t>will be 55 million job openings in the economy </a:t>
            </a:r>
            <a:r>
              <a:rPr lang="en-US" sz="2800" b="1" dirty="0" smtClean="0"/>
              <a:t>through 2020</a:t>
            </a:r>
            <a:r>
              <a:rPr lang="en-US" sz="2800" b="1" dirty="0"/>
              <a:t>: </a:t>
            </a:r>
            <a:endParaRPr lang="en-US" sz="2800" b="1" dirty="0" smtClean="0"/>
          </a:p>
          <a:p>
            <a:pPr lvl="1">
              <a:buFont typeface="Wingdings" panose="05000000000000000000" pitchFamily="2" charset="2"/>
              <a:buChar char="§"/>
            </a:pPr>
            <a:r>
              <a:rPr lang="en-US" sz="2600" dirty="0" smtClean="0"/>
              <a:t>24 </a:t>
            </a:r>
            <a:r>
              <a:rPr lang="en-US" sz="2600" dirty="0"/>
              <a:t>million openings from newly created </a:t>
            </a:r>
            <a:r>
              <a:rPr lang="en-US" sz="2600" dirty="0" smtClean="0"/>
              <a:t>jobs</a:t>
            </a:r>
          </a:p>
          <a:p>
            <a:pPr lvl="1">
              <a:buFont typeface="Wingdings" panose="05000000000000000000" pitchFamily="2" charset="2"/>
              <a:buChar char="§"/>
            </a:pPr>
            <a:r>
              <a:rPr lang="en-US" sz="2600" dirty="0" smtClean="0"/>
              <a:t>31 </a:t>
            </a:r>
            <a:r>
              <a:rPr lang="en-US" sz="2600" dirty="0"/>
              <a:t>million openings due to baby boomer retirements. </a:t>
            </a:r>
            <a:endParaRPr lang="en-US" sz="2600" dirty="0" smtClean="0"/>
          </a:p>
          <a:p>
            <a:pPr>
              <a:buFont typeface="Wingdings" panose="05000000000000000000" pitchFamily="2" charset="2"/>
              <a:buChar char="q"/>
            </a:pPr>
            <a:endParaRPr lang="en-US" sz="2800" dirty="0"/>
          </a:p>
          <a:p>
            <a:pPr lvl="1">
              <a:buFont typeface="Wingdings" panose="05000000000000000000" pitchFamily="2" charset="2"/>
              <a:buChar char="Ø"/>
            </a:pPr>
            <a:r>
              <a:rPr lang="en-US" sz="1400" b="1" dirty="0"/>
              <a:t>Source:  Georgetown University, Center on Education and the Workforce- Recovery Job Growth and Education Requirements through 2020.</a:t>
            </a:r>
          </a:p>
        </p:txBody>
      </p:sp>
      <p:sp>
        <p:nvSpPr>
          <p:cNvPr id="4" name="Slide Number Placeholder 3"/>
          <p:cNvSpPr>
            <a:spLocks noGrp="1"/>
          </p:cNvSpPr>
          <p:nvPr>
            <p:ph type="sldNum" sz="quarter" idx="12"/>
          </p:nvPr>
        </p:nvSpPr>
        <p:spPr/>
        <p:txBody>
          <a:bodyPr/>
          <a:lstStyle/>
          <a:p>
            <a:fld id="{FE836554-2264-4735-8506-5F4E98332244}" type="slidenum">
              <a:rPr lang="en-US" smtClean="0"/>
              <a:t>6</a:t>
            </a:fld>
            <a:endParaRPr lang="en-US"/>
          </a:p>
        </p:txBody>
      </p:sp>
    </p:spTree>
    <p:extLst>
      <p:ext uri="{BB962C8B-B14F-4D97-AF65-F5344CB8AC3E}">
        <p14:creationId xmlns:p14="http://schemas.microsoft.com/office/powerpoint/2010/main" val="2713115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1456114"/>
          </a:xfrm>
        </p:spPr>
        <p:txBody>
          <a:bodyPr>
            <a:normAutofit fontScale="90000"/>
          </a:bodyPr>
          <a:lstStyle/>
          <a:p>
            <a:pPr algn="ctr"/>
            <a:r>
              <a:rPr lang="en-US" b="1" dirty="0" smtClean="0"/>
              <a:t>The Importance of an Adult </a:t>
            </a:r>
            <a:r>
              <a:rPr lang="en-US" b="1" dirty="0"/>
              <a:t>Education </a:t>
            </a:r>
            <a:r>
              <a:rPr lang="en-US" b="1" dirty="0" smtClean="0"/>
              <a:t>&amp; Literacy </a:t>
            </a:r>
            <a:br>
              <a:rPr lang="en-US" b="1" dirty="0" smtClean="0"/>
            </a:br>
            <a:r>
              <a:rPr lang="en-US" b="1" dirty="0" smtClean="0"/>
              <a:t>Strategic Plan</a:t>
            </a:r>
            <a:endParaRPr lang="en-US" b="1" dirty="0"/>
          </a:p>
        </p:txBody>
      </p:sp>
      <p:sp>
        <p:nvSpPr>
          <p:cNvPr id="3" name="Content Placeholder 2"/>
          <p:cNvSpPr>
            <a:spLocks noGrp="1"/>
          </p:cNvSpPr>
          <p:nvPr>
            <p:ph idx="1"/>
          </p:nvPr>
        </p:nvSpPr>
        <p:spPr>
          <a:xfrm>
            <a:off x="4800600" y="1787236"/>
            <a:ext cx="6492240" cy="4202084"/>
          </a:xfrm>
        </p:spPr>
        <p:txBody>
          <a:bodyPr>
            <a:normAutofit lnSpcReduction="10000"/>
          </a:bodyPr>
          <a:lstStyle/>
          <a:p>
            <a:pPr>
              <a:buFont typeface="Wingdings" panose="05000000000000000000" pitchFamily="2" charset="2"/>
              <a:buChar char="q"/>
            </a:pPr>
            <a:r>
              <a:rPr lang="en-US" sz="2400" b="1" dirty="0" smtClean="0"/>
              <a:t>  </a:t>
            </a:r>
            <a:r>
              <a:rPr lang="en-US" sz="2400" b="1" dirty="0"/>
              <a:t> By 2020, 65 percent of all jobs in the </a:t>
            </a:r>
            <a:r>
              <a:rPr lang="en-US" sz="2400" b="1" dirty="0" smtClean="0"/>
              <a:t>nation will </a:t>
            </a:r>
            <a:r>
              <a:rPr lang="en-US" sz="2400" b="1" dirty="0"/>
              <a:t>require </a:t>
            </a:r>
            <a:r>
              <a:rPr lang="en-US" sz="2400" b="1" dirty="0" smtClean="0"/>
              <a:t>some postsecondary </a:t>
            </a:r>
            <a:r>
              <a:rPr lang="en-US" sz="2400" b="1" dirty="0"/>
              <a:t>education and training beyond high school.</a:t>
            </a:r>
            <a:r>
              <a:rPr lang="en-US" sz="2800" b="1" dirty="0"/>
              <a:t> </a:t>
            </a:r>
            <a:endParaRPr lang="en-US" sz="2800" b="1" dirty="0" smtClean="0"/>
          </a:p>
          <a:p>
            <a:pPr lvl="2">
              <a:buFont typeface="Wingdings" panose="05000000000000000000" pitchFamily="2" charset="2"/>
              <a:buChar char="Ø"/>
            </a:pPr>
            <a:r>
              <a:rPr lang="en-US" sz="3200" b="1" dirty="0" smtClean="0"/>
              <a:t> 70% in Illinois</a:t>
            </a:r>
          </a:p>
          <a:p>
            <a:pPr marL="201168" lvl="1" indent="0">
              <a:buNone/>
            </a:pPr>
            <a:endParaRPr lang="en-US" sz="2600" b="1" dirty="0" smtClean="0"/>
          </a:p>
          <a:p>
            <a:pPr lvl="1">
              <a:buFont typeface="Wingdings" panose="05000000000000000000" pitchFamily="2" charset="2"/>
              <a:buChar char="q"/>
            </a:pPr>
            <a:r>
              <a:rPr lang="en-US" sz="2600" b="1" dirty="0"/>
              <a:t> </a:t>
            </a:r>
            <a:r>
              <a:rPr lang="en-US" sz="2600" b="1" dirty="0" smtClean="0"/>
              <a:t>  </a:t>
            </a:r>
            <a:r>
              <a:rPr lang="en-US" sz="2400" b="1" dirty="0" smtClean="0"/>
              <a:t>Only 34 </a:t>
            </a:r>
            <a:r>
              <a:rPr lang="en-US" sz="2400" b="1" dirty="0"/>
              <a:t>Percent of Jobs Expected to Be Open to High School </a:t>
            </a:r>
            <a:r>
              <a:rPr lang="en-US" sz="2400" b="1" dirty="0" smtClean="0"/>
              <a:t>Graduates or less. </a:t>
            </a:r>
            <a:endParaRPr lang="en-US" sz="2400" b="1" dirty="0"/>
          </a:p>
          <a:p>
            <a:pPr lvl="2">
              <a:buFont typeface="Wingdings" panose="05000000000000000000" pitchFamily="2" charset="2"/>
              <a:buChar char="Ø"/>
            </a:pPr>
            <a:r>
              <a:rPr lang="en-US" sz="2400" b="1" dirty="0" smtClean="0"/>
              <a:t>  </a:t>
            </a:r>
            <a:r>
              <a:rPr lang="en-US" sz="3200" b="1" dirty="0" smtClean="0"/>
              <a:t>30% in Illinois</a:t>
            </a:r>
          </a:p>
          <a:p>
            <a:pPr marL="384048" lvl="2" indent="0">
              <a:buNone/>
            </a:pPr>
            <a:endParaRPr lang="en-US" sz="2200" b="1" dirty="0"/>
          </a:p>
          <a:p>
            <a:pPr lvl="1">
              <a:buFont typeface="Wingdings" panose="05000000000000000000" pitchFamily="2" charset="2"/>
              <a:buChar char="Ø"/>
            </a:pPr>
            <a:r>
              <a:rPr lang="en-US" sz="1400" b="1" dirty="0"/>
              <a:t>Source:  Georgetown </a:t>
            </a:r>
            <a:r>
              <a:rPr lang="en-US" sz="1400" b="1" dirty="0" smtClean="0"/>
              <a:t>University, Center on Education and the Workforce- Recovery Job Growth and Education Requirements through 2020.</a:t>
            </a:r>
            <a:endParaRPr lang="en-US" sz="1400" b="1" dirty="0"/>
          </a:p>
          <a:p>
            <a:pPr lvl="1">
              <a:buFont typeface="Wingdings" panose="05000000000000000000" pitchFamily="2" charset="2"/>
              <a:buChar char="Ø"/>
            </a:pPr>
            <a:endParaRPr lang="en-US" sz="2600" dirty="0"/>
          </a:p>
        </p:txBody>
      </p:sp>
      <p:sp>
        <p:nvSpPr>
          <p:cNvPr id="5" name="Text Placeholder 4"/>
          <p:cNvSpPr>
            <a:spLocks noGrp="1"/>
          </p:cNvSpPr>
          <p:nvPr>
            <p:ph type="body" sz="half" idx="2"/>
          </p:nvPr>
        </p:nvSpPr>
        <p:spPr/>
        <p:txBody>
          <a:bodyPr/>
          <a:lstStyle/>
          <a:p>
            <a:endParaRPr lang="en-US" dirty="0"/>
          </a:p>
        </p:txBody>
      </p:sp>
      <p:sp>
        <p:nvSpPr>
          <p:cNvPr id="4" name="Slide Number Placeholder 3"/>
          <p:cNvSpPr>
            <a:spLocks noGrp="1"/>
          </p:cNvSpPr>
          <p:nvPr>
            <p:ph type="sldNum" sz="quarter" idx="12"/>
          </p:nvPr>
        </p:nvSpPr>
        <p:spPr/>
        <p:txBody>
          <a:bodyPr/>
          <a:lstStyle/>
          <a:p>
            <a:fld id="{FE836554-2264-4735-8506-5F4E98332244}" type="slidenum">
              <a:rPr lang="en-US" smtClean="0"/>
              <a:t>7</a:t>
            </a:fld>
            <a:endParaRPr lang="en-US"/>
          </a:p>
        </p:txBody>
      </p:sp>
      <p:pic>
        <p:nvPicPr>
          <p:cNvPr id="6" name="Picture 5"/>
          <p:cNvPicPr>
            <a:picLocks noChangeAspect="1"/>
          </p:cNvPicPr>
          <p:nvPr/>
        </p:nvPicPr>
        <p:blipFill rotWithShape="1">
          <a:blip r:embed="rId3"/>
          <a:srcRect l="9795" t="6488" r="9190" b="2237"/>
          <a:stretch/>
        </p:blipFill>
        <p:spPr>
          <a:xfrm>
            <a:off x="0" y="2230582"/>
            <a:ext cx="4045527" cy="4594328"/>
          </a:xfrm>
          <a:prstGeom prst="rect">
            <a:avLst/>
          </a:prstGeom>
        </p:spPr>
      </p:pic>
    </p:spTree>
    <p:extLst>
      <p:ext uri="{BB962C8B-B14F-4D97-AF65-F5344CB8AC3E}">
        <p14:creationId xmlns:p14="http://schemas.microsoft.com/office/powerpoint/2010/main" val="969914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Illinois Adult Learners</a:t>
            </a:r>
            <a:endParaRPr lang="en-US" b="1" dirty="0"/>
          </a:p>
        </p:txBody>
      </p:sp>
      <p:sp>
        <p:nvSpPr>
          <p:cNvPr id="3" name="Content Placeholder 2"/>
          <p:cNvSpPr>
            <a:spLocks noGrp="1"/>
          </p:cNvSpPr>
          <p:nvPr>
            <p:ph idx="1"/>
          </p:nvPr>
        </p:nvSpPr>
        <p:spPr>
          <a:xfrm>
            <a:off x="858981" y="2244438"/>
            <a:ext cx="10861964" cy="2286000"/>
          </a:xfrm>
        </p:spPr>
        <p:txBody>
          <a:bodyPr>
            <a:normAutofit/>
          </a:bodyPr>
          <a:lstStyle/>
          <a:p>
            <a:pPr marL="0" indent="0" algn="ctr">
              <a:buNone/>
            </a:pPr>
            <a:r>
              <a:rPr lang="en-US" sz="3200" b="1" dirty="0" smtClean="0"/>
              <a:t>1.1 million </a:t>
            </a:r>
            <a:r>
              <a:rPr lang="en-US" sz="3200" dirty="0" smtClean="0"/>
              <a:t>without a high school diploma</a:t>
            </a:r>
          </a:p>
          <a:p>
            <a:pPr marL="0" indent="0" algn="ctr">
              <a:lnSpc>
                <a:spcPct val="100000"/>
              </a:lnSpc>
              <a:spcBef>
                <a:spcPts val="0"/>
              </a:spcBef>
              <a:buNone/>
            </a:pPr>
            <a:endParaRPr lang="en-US" sz="3200" dirty="0"/>
          </a:p>
          <a:p>
            <a:pPr marL="0" indent="0" algn="ctr">
              <a:buNone/>
            </a:pPr>
            <a:r>
              <a:rPr lang="en-US" sz="3200" dirty="0" smtClean="0"/>
              <a:t>Approximately </a:t>
            </a:r>
            <a:r>
              <a:rPr lang="en-US" sz="3200" b="1" dirty="0" smtClean="0"/>
              <a:t>2.8 million </a:t>
            </a:r>
            <a:r>
              <a:rPr lang="en-US" sz="3200" dirty="0" smtClean="0"/>
              <a:t>Illinois residents speak a language other than English as the primary language in their homes.</a:t>
            </a:r>
          </a:p>
          <a:p>
            <a:pPr marL="0" indent="0" algn="ctr">
              <a:buNone/>
            </a:pPr>
            <a:endParaRPr lang="en-US" sz="3200" dirty="0" smtClean="0"/>
          </a:p>
        </p:txBody>
      </p:sp>
      <p:sp>
        <p:nvSpPr>
          <p:cNvPr id="4" name="Slide Number Placeholder 3"/>
          <p:cNvSpPr>
            <a:spLocks noGrp="1"/>
          </p:cNvSpPr>
          <p:nvPr>
            <p:ph type="sldNum" sz="quarter" idx="12"/>
          </p:nvPr>
        </p:nvSpPr>
        <p:spPr/>
        <p:txBody>
          <a:bodyPr/>
          <a:lstStyle/>
          <a:p>
            <a:fld id="{FE836554-2264-4735-8506-5F4E98332244}" type="slidenum">
              <a:rPr lang="en-US" smtClean="0"/>
              <a:t>8</a:t>
            </a:fld>
            <a:endParaRPr lang="en-US"/>
          </a:p>
        </p:txBody>
      </p:sp>
      <p:sp>
        <p:nvSpPr>
          <p:cNvPr id="5" name="Rectangle 4"/>
          <p:cNvSpPr/>
          <p:nvPr/>
        </p:nvSpPr>
        <p:spPr>
          <a:xfrm>
            <a:off x="997527" y="4417893"/>
            <a:ext cx="9892145" cy="1077218"/>
          </a:xfrm>
          <a:prstGeom prst="rect">
            <a:avLst/>
          </a:prstGeom>
        </p:spPr>
        <p:txBody>
          <a:bodyPr wrap="square">
            <a:spAutoFit/>
          </a:bodyPr>
          <a:lstStyle/>
          <a:p>
            <a:pPr algn="ctr"/>
            <a:endParaRPr lang="en-US" sz="3200" dirty="0" smtClean="0"/>
          </a:p>
          <a:p>
            <a:pPr algn="ctr"/>
            <a:r>
              <a:rPr lang="en-US" sz="3200" dirty="0" smtClean="0"/>
              <a:t>Approximately </a:t>
            </a:r>
            <a:r>
              <a:rPr lang="en-US" sz="3200" b="1" dirty="0"/>
              <a:t>350,000</a:t>
            </a:r>
            <a:r>
              <a:rPr lang="en-US" sz="3200" dirty="0"/>
              <a:t> immigrants reside in Illinois. </a:t>
            </a:r>
          </a:p>
        </p:txBody>
      </p:sp>
    </p:spTree>
    <p:extLst>
      <p:ext uri="{BB962C8B-B14F-4D97-AF65-F5344CB8AC3E}">
        <p14:creationId xmlns:p14="http://schemas.microsoft.com/office/powerpoint/2010/main" val="1962817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073" y="1787235"/>
            <a:ext cx="10543309" cy="4519435"/>
          </a:xfrm>
        </p:spPr>
        <p:txBody>
          <a:bodyPr>
            <a:normAutofit/>
          </a:bodyPr>
          <a:lstStyle/>
          <a:p>
            <a:r>
              <a:rPr lang="en-US" sz="2000" dirty="0" smtClean="0"/>
              <a:t>(</a:t>
            </a:r>
            <a:r>
              <a:rPr lang="en-US" sz="2400" dirty="0" smtClean="0"/>
              <a:t>1</a:t>
            </a:r>
            <a:r>
              <a:rPr lang="en-US" sz="2400" dirty="0"/>
              <a:t>) assist adults to become </a:t>
            </a:r>
            <a:r>
              <a:rPr lang="en-US" sz="2400" b="1" dirty="0"/>
              <a:t>literate and obtain the knowledge and skills necessary for employment and self-sufficiency; </a:t>
            </a:r>
            <a:br>
              <a:rPr lang="en-US" sz="2400" b="1" dirty="0"/>
            </a:br>
            <a:r>
              <a:rPr lang="en-US" sz="2400" dirty="0"/>
              <a:t>(2) assist adults who are parents or family members to </a:t>
            </a:r>
            <a:r>
              <a:rPr lang="en-US" sz="2400" b="1" dirty="0"/>
              <a:t>obtain education and skills that</a:t>
            </a:r>
            <a:r>
              <a:rPr lang="en-US" sz="2400" dirty="0"/>
              <a:t>- </a:t>
            </a:r>
            <a:br>
              <a:rPr lang="en-US" sz="2400" dirty="0"/>
            </a:br>
            <a:r>
              <a:rPr lang="en-US" sz="2400" dirty="0"/>
              <a:t>	(A)  are necessary to becoming full partners in the educational </a:t>
            </a:r>
            <a:r>
              <a:rPr lang="en-US" sz="2400" dirty="0" smtClean="0"/>
              <a:t>development </a:t>
            </a:r>
            <a:r>
              <a:rPr lang="en-US" sz="2400" dirty="0"/>
              <a:t>of </a:t>
            </a:r>
            <a:r>
              <a:rPr lang="en-US" sz="2400" dirty="0" smtClean="0"/>
              <a:t>	their children</a:t>
            </a:r>
            <a:r>
              <a:rPr lang="en-US" sz="2400" dirty="0"/>
              <a:t>; and  </a:t>
            </a:r>
            <a:br>
              <a:rPr lang="en-US" sz="2400" dirty="0"/>
            </a:br>
            <a:r>
              <a:rPr lang="en-US" sz="2400" dirty="0"/>
              <a:t>	(B) </a:t>
            </a:r>
            <a:r>
              <a:rPr lang="en-US" sz="2400" b="1" dirty="0"/>
              <a:t>lead to sustainable improvements in the economic </a:t>
            </a:r>
            <a:r>
              <a:rPr lang="en-US" sz="2400" b="1" dirty="0" smtClean="0"/>
              <a:t>opportunities</a:t>
            </a:r>
            <a:r>
              <a:rPr lang="en-US" sz="2400" dirty="0" smtClean="0"/>
              <a:t> </a:t>
            </a:r>
            <a:r>
              <a:rPr lang="en-US" sz="2400" dirty="0"/>
              <a:t>for their </a:t>
            </a:r>
            <a:r>
              <a:rPr lang="en-US" sz="2400" dirty="0" smtClean="0"/>
              <a:t>	family</a:t>
            </a:r>
            <a:r>
              <a:rPr lang="en-US" sz="2400" dirty="0"/>
              <a:t>;  </a:t>
            </a:r>
            <a:br>
              <a:rPr lang="en-US" sz="2400" dirty="0"/>
            </a:br>
            <a:r>
              <a:rPr lang="en-US" sz="2400" dirty="0"/>
              <a:t>(3) </a:t>
            </a:r>
            <a:r>
              <a:rPr lang="en-US" sz="2400" b="1" dirty="0"/>
              <a:t>assist adults in attaining a secondary school diploma and in the transition to postsecondary education and training, including through career pathways</a:t>
            </a:r>
            <a:r>
              <a:rPr lang="en-US" sz="2400" dirty="0"/>
              <a:t>;   </a:t>
            </a:r>
            <a:br>
              <a:rPr lang="en-US" sz="2400" dirty="0"/>
            </a:br>
            <a:r>
              <a:rPr lang="en-US" sz="2400" dirty="0"/>
              <a:t>(4) </a:t>
            </a:r>
            <a:r>
              <a:rPr lang="en-US" sz="2400" b="1" dirty="0"/>
              <a:t>assist immigrants </a:t>
            </a:r>
            <a:r>
              <a:rPr lang="en-US" sz="2400" dirty="0"/>
              <a:t>and other individuals who are </a:t>
            </a:r>
            <a:r>
              <a:rPr lang="en-US" sz="2400" b="1" dirty="0"/>
              <a:t>English language learners</a:t>
            </a:r>
            <a:r>
              <a:rPr lang="en-US" sz="2400" dirty="0"/>
              <a:t> in-  </a:t>
            </a:r>
            <a:br>
              <a:rPr lang="en-US" sz="2400" dirty="0"/>
            </a:br>
            <a:r>
              <a:rPr lang="en-US" sz="2400" dirty="0"/>
              <a:t>	(A) </a:t>
            </a:r>
            <a:r>
              <a:rPr lang="en-US" sz="2400" b="1" dirty="0"/>
              <a:t>improving their reading, writing, speaking and comprehension </a:t>
            </a:r>
            <a:r>
              <a:rPr lang="en-US" sz="2400" b="1" dirty="0" smtClean="0"/>
              <a:t>skills </a:t>
            </a:r>
            <a:r>
              <a:rPr lang="en-US" sz="2400" dirty="0"/>
              <a:t>in English; </a:t>
            </a:r>
            <a:r>
              <a:rPr lang="en-US" sz="2400" dirty="0" smtClean="0"/>
              <a:t>	and mathematics </a:t>
            </a:r>
            <a:r>
              <a:rPr lang="en-US" sz="2400" dirty="0"/>
              <a:t>skills; and  </a:t>
            </a:r>
            <a:br>
              <a:rPr lang="en-US" sz="2400" dirty="0"/>
            </a:br>
            <a:r>
              <a:rPr lang="en-US" sz="2400" dirty="0"/>
              <a:t>	(B) acquiring an understanding of the American system of </a:t>
            </a:r>
            <a:r>
              <a:rPr lang="en-US" sz="2400" dirty="0" smtClean="0"/>
              <a:t>Government</a:t>
            </a:r>
            <a:r>
              <a:rPr lang="en-US" sz="2400" dirty="0"/>
              <a:t>, individual </a:t>
            </a:r>
            <a:r>
              <a:rPr lang="en-US" sz="2400" dirty="0" smtClean="0"/>
              <a:t>	freedom</a:t>
            </a:r>
            <a:r>
              <a:rPr lang="en-US" sz="2400" dirty="0"/>
              <a:t>, and the responsibilities of </a:t>
            </a:r>
            <a:r>
              <a:rPr lang="en-US" sz="2400" dirty="0" smtClean="0"/>
              <a:t>citizenship</a:t>
            </a:r>
            <a:r>
              <a:rPr lang="en-US" sz="2400" dirty="0"/>
              <a:t>. </a:t>
            </a:r>
          </a:p>
        </p:txBody>
      </p:sp>
      <p:sp>
        <p:nvSpPr>
          <p:cNvPr id="3" name="Content Placeholder 2"/>
          <p:cNvSpPr>
            <a:spLocks noGrp="1"/>
          </p:cNvSpPr>
          <p:nvPr>
            <p:ph idx="1"/>
          </p:nvPr>
        </p:nvSpPr>
        <p:spPr>
          <a:xfrm>
            <a:off x="1752600" y="228600"/>
            <a:ext cx="8077200" cy="1253836"/>
          </a:xfrm>
        </p:spPr>
        <p:txBody>
          <a:bodyPr>
            <a:noAutofit/>
          </a:bodyPr>
          <a:lstStyle/>
          <a:p>
            <a:pPr marL="114300" indent="0" algn="ctr">
              <a:buNone/>
            </a:pPr>
            <a:r>
              <a:rPr lang="en-US" sz="3600" b="1" dirty="0"/>
              <a:t>PURPOSE OF  WIOA -  TITLE II:  </a:t>
            </a:r>
            <a:endParaRPr lang="en-US" sz="3600" b="1" dirty="0" smtClean="0"/>
          </a:p>
          <a:p>
            <a:pPr marL="114300" indent="0" algn="ctr">
              <a:buNone/>
            </a:pPr>
            <a:r>
              <a:rPr lang="en-US" sz="3600" b="1" dirty="0" smtClean="0"/>
              <a:t>Adult </a:t>
            </a:r>
            <a:r>
              <a:rPr lang="en-US" sz="3600" b="1" dirty="0"/>
              <a:t>Education and Literacy Act</a:t>
            </a:r>
          </a:p>
        </p:txBody>
      </p:sp>
      <p:sp>
        <p:nvSpPr>
          <p:cNvPr id="6" name="5-Point Star 5"/>
          <p:cNvSpPr/>
          <p:nvPr/>
        </p:nvSpPr>
        <p:spPr>
          <a:xfrm>
            <a:off x="193963" y="3740726"/>
            <a:ext cx="914400" cy="8728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10751126" y="1496289"/>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1427018" y="2909455"/>
            <a:ext cx="651164" cy="102523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10404764" y="4426526"/>
            <a:ext cx="914400" cy="61652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FE836554-2264-4735-8506-5F4E98332244}" type="slidenum">
              <a:rPr lang="en-US" smtClean="0"/>
              <a:t>9</a:t>
            </a:fld>
            <a:endParaRPr lang="en-US"/>
          </a:p>
        </p:txBody>
      </p:sp>
    </p:spTree>
    <p:extLst>
      <p:ext uri="{BB962C8B-B14F-4D97-AF65-F5344CB8AC3E}">
        <p14:creationId xmlns:p14="http://schemas.microsoft.com/office/powerpoint/2010/main" val="141970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7964</TotalTime>
  <Words>640</Words>
  <Application>Microsoft Office PowerPoint</Application>
  <PresentationFormat>Widescreen</PresentationFormat>
  <Paragraphs>130</Paragraphs>
  <Slides>32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Calibri Light</vt:lpstr>
      <vt:lpstr>Wingdings</vt:lpstr>
      <vt:lpstr>Retrospect</vt:lpstr>
      <vt:lpstr> Illinois Community College Board Strategic Plan for Adult Education and Literacy</vt:lpstr>
      <vt:lpstr>Welcome and Introductions Dr. Karen Hunter Anderson</vt:lpstr>
      <vt:lpstr>Purpose of the Meeting</vt:lpstr>
      <vt:lpstr>Activities:</vt:lpstr>
      <vt:lpstr>Strategic Plan Goals:  </vt:lpstr>
      <vt:lpstr>Why develop a Strategic Plan for Adult Education?</vt:lpstr>
      <vt:lpstr>The Importance of an Adult Education &amp; Literacy  Strategic Plan</vt:lpstr>
      <vt:lpstr>Illinois Adult Learners</vt:lpstr>
      <vt:lpstr>(1) assist adults to become literate and obtain the knowledge and skills necessary for employment and self-sufficiency;  (2) assist adults who are parents or family members to obtain education and skills that-   (A)  are necessary to becoming full partners in the educational development of  their children; and    (B) lead to sustainable improvements in the economic opportunities for their  family;   (3) assist adults in attaining a secondary school diploma and in the transition to postsecondary education and training, including through career pathways;    (4) assist immigrants and other individuals who are English language learners in-    (A) improving their reading, writing, speaking and comprehension skills in English;  and mathematics skills; and    (B) acquiring an understanding of the American system of Government, individual  freedom, and the responsibilities of citizenship. </vt:lpstr>
      <vt:lpstr>DRAFT ILLINOIS ADULT EDUCATION &amp; LITERACY  STRATEGIC PLAN</vt:lpstr>
      <vt:lpstr> VISION STATEMENT</vt:lpstr>
      <vt:lpstr> In partnership with other stakeholders, we will create learning opportunities that are aligned with statewide education, training, and employment strategies to ensure all adult learners have access to and success across services that are cohesive, coordinated, and innovative to promote better economic and sustainable career pathways.</vt:lpstr>
      <vt:lpstr>GUIDING PRINCIPLES</vt:lpstr>
      <vt:lpstr>PowerPoint Presentation</vt:lpstr>
      <vt:lpstr>PowerPoint Presentation</vt:lpstr>
      <vt:lpstr>PowerPoint Presentation</vt:lpstr>
      <vt:lpstr>Plan Structure and Core Strategies</vt:lpstr>
      <vt:lpstr>PowerPoint Presentation</vt:lpstr>
      <vt:lpstr>Illinois Adult Education and Literacy  Draft Strategic Plan Goals &amp; Objectives</vt:lpstr>
      <vt:lpstr>Goal #1:  Improve Outcomes by Scaling Effective Models and Strategies Across the System</vt:lpstr>
      <vt:lpstr>PowerPoint Presentation</vt:lpstr>
      <vt:lpstr>Goal #2:  Increase Postsecondary Transitions and Credential Attainment </vt:lpstr>
      <vt:lpstr>PowerPoint Presentation</vt:lpstr>
      <vt:lpstr>Goal #3:  Strengthen College and Career Readiness</vt:lpstr>
      <vt:lpstr>PowerPoint Presentation</vt:lpstr>
      <vt:lpstr>PowerPoint Presentation</vt:lpstr>
      <vt:lpstr>Goal #4:  Develop Life-long Career Pathways Systems &amp; Enabling Technologies</vt:lpstr>
      <vt:lpstr>PowerPoint Presentation</vt:lpstr>
      <vt:lpstr>KEY OUTCOMES &amp; NEXT STEPS</vt:lpstr>
      <vt:lpstr>PowerPoint Presentation</vt:lpstr>
      <vt:lpstr>PowerPoint Presentation</vt:lpstr>
      <vt:lpstr>Additional Questions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Community College Board  Developing a Strategic Plan for Adult Education</dc:title>
  <dc:creator>jennifer foster</dc:creator>
  <cp:lastModifiedBy>jennifer foster</cp:lastModifiedBy>
  <cp:revision>118</cp:revision>
  <cp:lastPrinted>2017-10-12T14:55:12Z</cp:lastPrinted>
  <dcterms:created xsi:type="dcterms:W3CDTF">2017-10-09T23:46:09Z</dcterms:created>
  <dcterms:modified xsi:type="dcterms:W3CDTF">2018-01-11T15:12:37Z</dcterms:modified>
</cp:coreProperties>
</file>